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8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  <p:sldMasterId id="2147484750" r:id="rId6"/>
    <p:sldMasterId id="2147484772" r:id="rId7"/>
    <p:sldMasterId id="2147484778" r:id="rId8"/>
    <p:sldMasterId id="2147484793" r:id="rId9"/>
    <p:sldMasterId id="2147484837" r:id="rId10"/>
    <p:sldMasterId id="2147484857" r:id="rId11"/>
    <p:sldMasterId id="2147484892" r:id="rId12"/>
  </p:sldMasterIdLst>
  <p:notesMasterIdLst>
    <p:notesMasterId r:id="rId46"/>
  </p:notesMasterIdLst>
  <p:handoutMasterIdLst>
    <p:handoutMasterId r:id="rId47"/>
  </p:handoutMasterIdLst>
  <p:sldIdLst>
    <p:sldId id="333" r:id="rId13"/>
    <p:sldId id="3447" r:id="rId14"/>
    <p:sldId id="284" r:id="rId15"/>
    <p:sldId id="9977" r:id="rId16"/>
    <p:sldId id="3423" r:id="rId17"/>
    <p:sldId id="3409" r:id="rId18"/>
    <p:sldId id="3402" r:id="rId19"/>
    <p:sldId id="3465" r:id="rId20"/>
    <p:sldId id="3466" r:id="rId21"/>
    <p:sldId id="9979" r:id="rId22"/>
    <p:sldId id="3468" r:id="rId23"/>
    <p:sldId id="3469" r:id="rId24"/>
    <p:sldId id="3474" r:id="rId25"/>
    <p:sldId id="3473" r:id="rId26"/>
    <p:sldId id="3470" r:id="rId27"/>
    <p:sldId id="3471" r:id="rId28"/>
    <p:sldId id="3472" r:id="rId29"/>
    <p:sldId id="9978" r:id="rId30"/>
    <p:sldId id="9980" r:id="rId31"/>
    <p:sldId id="9981" r:id="rId32"/>
    <p:sldId id="3424" r:id="rId33"/>
    <p:sldId id="278" r:id="rId34"/>
    <p:sldId id="3449" r:id="rId35"/>
    <p:sldId id="3457" r:id="rId36"/>
    <p:sldId id="3459" r:id="rId37"/>
    <p:sldId id="3461" r:id="rId38"/>
    <p:sldId id="3464" r:id="rId39"/>
    <p:sldId id="3462" r:id="rId40"/>
    <p:sldId id="3463" r:id="rId41"/>
    <p:sldId id="1899" r:id="rId42"/>
    <p:sldId id="288" r:id="rId43"/>
    <p:sldId id="3448" r:id="rId44"/>
    <p:sldId id="290" r:id="rId4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AC31C2-5982-4988-BC15-148471DC1F13}">
          <p14:sldIdLst>
            <p14:sldId id="333"/>
            <p14:sldId id="3447"/>
            <p14:sldId id="284"/>
            <p14:sldId id="9977"/>
            <p14:sldId id="3423"/>
            <p14:sldId id="3409"/>
            <p14:sldId id="3402"/>
            <p14:sldId id="3465"/>
            <p14:sldId id="3466"/>
            <p14:sldId id="9979"/>
            <p14:sldId id="3468"/>
            <p14:sldId id="3469"/>
            <p14:sldId id="3474"/>
            <p14:sldId id="3473"/>
            <p14:sldId id="3470"/>
            <p14:sldId id="3471"/>
            <p14:sldId id="3472"/>
            <p14:sldId id="9978"/>
            <p14:sldId id="9980"/>
            <p14:sldId id="9981"/>
            <p14:sldId id="3424"/>
            <p14:sldId id="278"/>
            <p14:sldId id="3449"/>
          </p14:sldIdLst>
        </p14:section>
        <p14:section name="Details" id="{97F6104E-30E5-419D-BAA5-DF9344920F67}">
          <p14:sldIdLst>
            <p14:sldId id="3457"/>
            <p14:sldId id="3459"/>
            <p14:sldId id="3461"/>
            <p14:sldId id="3464"/>
            <p14:sldId id="3462"/>
            <p14:sldId id="3463"/>
            <p14:sldId id="1899"/>
            <p14:sldId id="288"/>
            <p14:sldId id="344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BDBDBD"/>
    <a:srgbClr val="D83B01"/>
    <a:srgbClr val="D2D2D2"/>
    <a:srgbClr val="E6E6E6"/>
    <a:srgbClr val="FFB900"/>
    <a:srgbClr val="303030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9A682-91EC-4B5C-B9A6-4AA5CF1E467E}" v="2" dt="2019-07-05T06:28:05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00" autoAdjust="0"/>
  </p:normalViewPr>
  <p:slideViewPr>
    <p:cSldViewPr snapToGrid="0">
      <p:cViewPr varScale="1">
        <p:scale>
          <a:sx n="97" d="100"/>
          <a:sy n="97" d="100"/>
        </p:scale>
        <p:origin x="48" y="3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1/31/2020 2:33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1/31/2020 2:33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a01.safelinks.protection.outlook.com/?url=https://microsoft-my.sharepoint.com/:f:/p/ppacent/EpXZf26ayDpAv7scJLdmPc0BnnByXGUGogvwZkyaHUesag?e%3DXdgBbv&amp;data=02|01|johall@microsoft.com|97aa4699cb0c4de91d5808d63ba6a28a|72f988bf86f141af91ab2d7cd011db47|1|0|636761984206488188&amp;sdata=paHo74LNgD6WlpkESVMXG65XQ8TDa/1TCazR1t69CxU%3D&amp;reserved=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na01.safelinks.protection.outlook.com/?url=https://microsoft.sharepoint.com/teams/CloudintegratedStorage/GTM/SitePages/Home.aspx?RootFolder%3D/teams/CloudintegratedStorage/GTM/Shared%20Documents/Slide%20Library/Images%26FolderCTID%3D0x012000689B76BCDCEC7446953A4A9D1593E1B0%26View%3D%7b768D0745-E783-47E9-8425-9DCA9E29F8FD%7d&amp;data=02|01|johall@microsoft.com|4ba2cb4bd70045d34dcc08d63ba395a9|72f988bf86f141af91ab2d7cd011db47|1|0|636761971104788028&amp;sdata=UYw2oda3G9vOTKEuiyWiDGM6E1hpZ3VaMClM4JWtixc%3D&amp;reserved=0" TargetMode="External"/><Relationship Id="rId4" Type="http://schemas.openxmlformats.org/officeDocument/2006/relationships/hyperlink" Target="https://na01.safelinks.protection.outlook.com/?url=https://microsoft-my.sharepoint.com/:f:/p/ppacent/EjzZtmY-ShNCrLIQ4_xdvoUB6tsiaVgDZdFPemnD16ftLg?e%3DkVGQFD&amp;data=02|01|johall@microsoft.com|97aa4699cb0c4de91d5808d63ba6a28a|72f988bf86f141af91ab2d7cd011db47|1|0|636761984206498192&amp;sdata=It3FfyrOaHliY7q/OJvk5mfX%2B9oc4IhAcl2iQaqJT6c%3D&amp;reserved=0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5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https://www.qualcomm.com/products/qcs603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1/31/2020 2:33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IoT Edge: </a:t>
            </a:r>
          </a:p>
          <a:p>
            <a:r>
              <a:rPr lang="en-US" b="0"/>
              <a:t>DJI Phantom 4 Pro (image from IoT Design team)</a:t>
            </a:r>
          </a:p>
          <a:p>
            <a:endParaRPr lang="en-US" b="1"/>
          </a:p>
          <a:p>
            <a:r>
              <a:rPr lang="en-US" b="1" err="1"/>
              <a:t>AzureStack</a:t>
            </a:r>
            <a:r>
              <a:rPr lang="en-US" b="1"/>
              <a:t> images: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Lenovo images: 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https://microsoft-my.sharepoint.com/:f:/p/ppacent/EpXZf26ayDpAv7scJLdmPc0BnnByXGUGogvwZkyaHUesag?e=XdgBbv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HPE Images: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https://microsoft-my.sharepoint.com/:f:/p/ppacent/EjzZtmY-ShNCrLIQ4_xdvoUB6tsiaVgDZdFPemnD16ftLg?e=kVGQFD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b="1"/>
              <a:t>Data Box</a:t>
            </a:r>
          </a:p>
          <a:p>
            <a:r>
              <a:rPr lang="en-US"/>
              <a:t>Images from Ignite 2018: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icrosoft.sharepoint.com/teams/CloudintegratedStorage/GTM/SitePages/Home.aspx?RootFolder=%2Fteams%2FCloudintegratedStorage%2FGTM%2FShared%20Documents%2FSlide%20Library%2FImages&amp;FolderCTID=0x012000689B76BCDCEC7446953A4A9D1593E1B0&amp;View=%7B768D0745%2DE783%2D47E9%2D8425%2D9DCA9E29F8FD%7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1609B-DE35-4B14-822A-2B28FAF681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6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96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ams.microsoft.com/_#/pdf/viewer/customspo/https%3A~2F~2Fmicrosoft.sharepoint.com~2Fteams~2FAzureMLbasedAICamera-Qualcomm~2FShared%20Documents~2FFrom%20Qualcomm~2FQualcomm_connected_camera_linux_multimedia_software_architecture.pdf?threadId=19%3Acfe37a3adb81457b918495563785d54c%40thread.skype&amp;baseUrl=https%3A~2F~2Fmicrosoft.sharepoint.com~2Fteams~2FAzureMLbasedAICamera-Qualcomm&amp;fileId=16F16D69-BA20-4C6D-BC07-451E429BCC45&amp;ctx=custom-spo&amp;viewerAction=vie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1/31/2020 2:33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5959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8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79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8277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892839" y="6156112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7302675" y="6181251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5307250" y="6156112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3087261" y="6171517"/>
            <a:ext cx="1505159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294550" y="5912045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464535" y="5915827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994069" y="593090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39143453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265007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59161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74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52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95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296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849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8892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22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52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37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27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97" indent="0">
              <a:buNone/>
              <a:defRPr sz="2000"/>
            </a:lvl3pPr>
            <a:lvl4pPr marL="448193" indent="0">
              <a:buNone/>
              <a:defRPr sz="1800"/>
            </a:lvl4pPr>
            <a:lvl5pPr marL="67229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69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84748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3989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42436840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139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7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93854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297E3E50-D2A3-436B-AB93-712AAF009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t="7857" r="13792" b="1309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4E1124-3C9B-479D-A734-206CB91BE1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ENERGY MANAGEMENT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2086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245C476-3707-4EC1-B416-3411994CF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1906" r="11659" b="1906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541AC2-4295-4E05-A515-641442DA1DC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8969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7E156573-C530-487D-B2FC-C9AE7DAC7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980" r="3237" b="3980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C0EA8-530F-4D8E-8F44-7AA9EA4669FA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7288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4F804BC-D329-42C0-99DE-3C01F2223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t="1058" r="19725" b="1058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53AA7-62CC-4DFC-9086-F77FFE40FF0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MANUFACTURING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448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ICTIVE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8AA6CA8-8154-4F80-AACE-E884C7721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10080" r="14604" b="1120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C98A82-EF3E-4A20-ACAA-D9D47C399536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PREDICTIVE MAINTENANCE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8022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4B5802-7967-4347-8B44-717FE39D96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r="913" b="1824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133C8A-19FF-448C-BA25-194716C006C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RETAIL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46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5656378-9A4C-4177-8A03-69C6310860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928" r="24733" b="3928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517AE6-AAD5-4CD1-B8E4-126339C2230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SMART BUILDING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7655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B137BBF6-74F8-4F0C-A549-C1D47A86B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981" r="10904" b="298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D6E0EB-2DA5-41F6-B27F-5F3EF1B427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SECURITY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14808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475007" y="0"/>
            <a:ext cx="9716994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011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E45E2EA-83AE-4170-8FC6-E15605CCA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24887" y="0"/>
            <a:ext cx="8067113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285390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- Full blee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B69F9-6684-4345-A3B5-D753BC0910E6}"/>
              </a:ext>
            </a:extLst>
          </p:cNvPr>
          <p:cNvSpPr/>
          <p:nvPr userDrawn="1"/>
        </p:nvSpPr>
        <p:spPr>
          <a:xfrm>
            <a:off x="293077" y="6030930"/>
            <a:ext cx="11727687" cy="739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 Bleed Image - to be used for presentation title pages only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943151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Blank -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2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5210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- presenta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240394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5F2007-637B-4F2E-AFB1-6DCAB2BC7EF3}"/>
              </a:ext>
            </a:extLst>
          </p:cNvPr>
          <p:cNvSpPr/>
          <p:nvPr userDrawn="1"/>
        </p:nvSpPr>
        <p:spPr>
          <a:xfrm>
            <a:off x="5280917" y="6082301"/>
            <a:ext cx="1921267" cy="6678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3969" y="1778490"/>
            <a:ext cx="6049107" cy="2142163"/>
          </a:xfrm>
        </p:spPr>
        <p:txBody>
          <a:bodyPr anchor="b" anchorCtr="0"/>
          <a:lstStyle>
            <a:lvl1pPr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73969" y="3920653"/>
            <a:ext cx="6049107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11968" y="527539"/>
            <a:ext cx="5015817" cy="6330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PHOTO.</a:t>
            </a:r>
            <a:br>
              <a:rPr lang="en-US" dirty="0"/>
            </a:br>
            <a:r>
              <a:rPr lang="en-US" dirty="0"/>
              <a:t>RESIZE AS NECESSARY.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39" name="Freeform 38"/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41"/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47"/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Freeform 48"/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139696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12750" y="1188720"/>
            <a:ext cx="11310326" cy="4679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358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69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M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39194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12750" y="1188720"/>
            <a:ext cx="5486400" cy="46709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237288" y="1188720"/>
            <a:ext cx="5486400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75B27-D669-4189-A5D0-A09BA418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71221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5486401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6236676" y="1188720"/>
            <a:ext cx="5486400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12750" y="2239872"/>
            <a:ext cx="5486400" cy="362047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6237288" y="2239871"/>
            <a:ext cx="5486400" cy="35670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5AD86-B617-4C49-A2E2-7FDBEA3E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8703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0914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12750" y="1188720"/>
            <a:ext cx="7464425" cy="4670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FAC79-70D8-47A0-9E6B-BC0B0220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8151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Larg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40215" y="1188720"/>
            <a:ext cx="6951787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12750" y="1188720"/>
            <a:ext cx="4699000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15351-3E33-4EC0-8DE5-063F22F5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39832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107363" y="1188720"/>
            <a:ext cx="3616325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96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25965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10733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12750" y="2239871"/>
            <a:ext cx="3614738" cy="36199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1"/>
          </p:nvPr>
        </p:nvSpPr>
        <p:spPr>
          <a:xfrm>
            <a:off x="4259263" y="2239384"/>
            <a:ext cx="3616325" cy="36204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2"/>
          </p:nvPr>
        </p:nvSpPr>
        <p:spPr>
          <a:xfrm>
            <a:off x="8107363" y="2239871"/>
            <a:ext cx="3616325" cy="3619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8920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55739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+ Chart/graph 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14800" y="1188720"/>
            <a:ext cx="7608276" cy="4671626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CHART</a:t>
            </a:r>
            <a:br>
              <a:rPr lang="en-US" dirty="0"/>
            </a:br>
            <a:r>
              <a:rPr lang="en-US" dirty="0"/>
              <a:t>OR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2750" y="1188720"/>
            <a:ext cx="3597275" cy="46716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21377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411969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236676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88BF2-38AD-4A66-9F50-52CE351A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952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69" y="3065261"/>
            <a:ext cx="11311107" cy="72747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998B1-F8DB-4C6F-8A97-8E62B6730763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F945A-6250-4327-8D41-C5885AB2BD6A}"/>
              </a:ext>
            </a:extLst>
          </p:cNvPr>
          <p:cNvSpPr/>
          <p:nvPr userDrawn="1"/>
        </p:nvSpPr>
        <p:spPr>
          <a:xfrm>
            <a:off x="250612" y="5943072"/>
            <a:ext cx="7137281" cy="75881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220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5868954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1278433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64043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350891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986096-E4FF-43D6-8EF7-5F50A5169B0C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861956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438350" y="653318"/>
            <a:ext cx="5060967" cy="5551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411969" y="560063"/>
            <a:ext cx="5684031" cy="7274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(optional) Thank you Message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040" y="5943072"/>
            <a:ext cx="5499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2018 Microsoft Corporation. All rights reserved. </a:t>
            </a:r>
            <a:endParaRPr lang="en-US" sz="105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795B54-18BB-4396-ADFD-6BC38F48D868}"/>
              </a:ext>
            </a:extLst>
          </p:cNvPr>
          <p:cNvGrpSpPr/>
          <p:nvPr userDrawn="1"/>
        </p:nvGrpSpPr>
        <p:grpSpPr>
          <a:xfrm>
            <a:off x="547896" y="3093381"/>
            <a:ext cx="3151354" cy="671239"/>
            <a:chOff x="791277" y="3007360"/>
            <a:chExt cx="3151354" cy="671239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7DF4693D-A73F-43E1-81A7-C2CCB08DD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666" y="3141100"/>
              <a:ext cx="435924" cy="403759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11CB29CC-B417-4350-BAA4-63A02BBA3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842" y="3132635"/>
              <a:ext cx="82106" cy="412224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D10C9D40-AA8B-4120-9144-01D46BB8A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578" y="3248600"/>
              <a:ext cx="226003" cy="302184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B8DAD66-D913-4F28-918B-3CB88E26D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676" y="3251139"/>
              <a:ext cx="168445" cy="293720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C8ABF9BA-195F-4DB0-A5C9-76954B9C3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046" y="3248600"/>
              <a:ext cx="296259" cy="302184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BB85B544-7A3E-4A47-8A71-B75CE926D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4" y="3248600"/>
              <a:ext cx="192145" cy="302184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6C634732-8F08-417A-B71D-0B9068C9E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396" y="3248600"/>
              <a:ext cx="297952" cy="302184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46E1F45-92A0-4646-90E9-B13E2E31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73" y="3110627"/>
              <a:ext cx="356358" cy="440157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35C7CBD2-37E6-487F-BF41-2E9C3086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007360"/>
              <a:ext cx="319960" cy="319960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ED2ED051-EC83-4BFD-81BA-1E9376265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007360"/>
              <a:ext cx="318267" cy="319960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98B433E8-01DD-488E-85C1-F692154B0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358639"/>
              <a:ext cx="319960" cy="319960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4FC397EB-5B0D-4D17-9F6B-F420B59E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358639"/>
              <a:ext cx="318267" cy="319960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E0F9C6-6514-41D0-AC4B-3A23486BE094}"/>
              </a:ext>
            </a:extLst>
          </p:cNvPr>
          <p:cNvGrpSpPr/>
          <p:nvPr userDrawn="1"/>
        </p:nvGrpSpPr>
        <p:grpSpPr>
          <a:xfrm>
            <a:off x="7050563" y="2953308"/>
            <a:ext cx="3839754" cy="920066"/>
            <a:chOff x="413928" y="6210313"/>
            <a:chExt cx="1401535" cy="33583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C03BC42B-8766-4C37-8FE5-79C9EAA548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EBAFAAA-8023-4FF5-B229-7EF42F59A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35ED72B0-9C3E-45CC-8F8E-B4A3AE31B1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49E33D00-6D3A-4A99-BA3E-1810BE1EB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E79AC82A-39FB-4C87-A14B-CECD1A974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A7376EB-4F12-435C-8AD0-EBCD271F3D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7714CD6F-1DB6-4907-9F22-1BEA6737F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D1BC411F-5268-4854-B14D-39140E38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CA2D66EF-B4C2-478E-B693-639FDCF929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466CDDE9-25A1-4D2E-A57A-984138E8CB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E58B7BC1-ABCE-475C-8183-175CFEDC4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01387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H="1">
            <a:off x="9246456" y="1"/>
            <a:ext cx="2945544" cy="6857999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987868"/>
            <a:ext cx="8777949" cy="2889410"/>
          </a:xfrm>
          <a:noFill/>
          <a:ln>
            <a:noFill/>
          </a:ln>
        </p:spPr>
        <p:txBody>
          <a:bodyPr lIns="146304" tIns="91440" rIns="146304" bIns="91440" anchor="b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95936"/>
            <a:ext cx="8811150" cy="1792326"/>
          </a:xfrm>
          <a:noFill/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FFFFFF"/>
                  </a:gs>
                  <a:gs pos="1194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27343" y="5520955"/>
            <a:ext cx="8752592" cy="722222"/>
          </a:xfrm>
        </p:spPr>
        <p:txBody>
          <a:bodyPr>
            <a:normAutofit/>
          </a:bodyPr>
          <a:lstStyle>
            <a:lvl1pPr marL="0" indent="0">
              <a:buNone/>
              <a:defRPr sz="1568"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506" y="89081"/>
            <a:ext cx="2699444" cy="20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2449085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6061075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72500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6774115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6210074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62082847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Quo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922392" cy="754909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6661452" cy="53040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063495" y="0"/>
            <a:ext cx="5128505" cy="6858000"/>
          </a:xfrm>
          <a:prstGeom prst="rect">
            <a:avLst/>
          </a:prstGeom>
          <a:solidFill>
            <a:srgbClr val="CC00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370605" y="381347"/>
            <a:ext cx="4374740" cy="497306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137">
                <a:solidFill>
                  <a:schemeClr val="bg1"/>
                </a:solidFill>
              </a:defRPr>
            </a:lvl1pPr>
            <a:lvl2pPr marL="336145" indent="0">
              <a:buNone/>
              <a:defRPr sz="1765">
                <a:solidFill>
                  <a:schemeClr val="bg1"/>
                </a:solidFill>
              </a:defRPr>
            </a:lvl2pPr>
            <a:lvl3pPr marL="560241" indent="0">
              <a:buNone/>
              <a:defRPr sz="1765">
                <a:solidFill>
                  <a:schemeClr val="bg1"/>
                </a:solidFill>
              </a:defRPr>
            </a:lvl3pPr>
            <a:lvl4pPr marL="784338" indent="0">
              <a:buNone/>
              <a:defRPr sz="1568">
                <a:solidFill>
                  <a:schemeClr val="bg1"/>
                </a:solidFill>
              </a:defRPr>
            </a:lvl4pPr>
            <a:lvl5pPr marL="1008435" indent="0">
              <a:buNone/>
              <a:defRPr sz="156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Quotation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387724" y="5520955"/>
            <a:ext cx="4440104" cy="862309"/>
          </a:xfrm>
        </p:spPr>
        <p:txBody>
          <a:bodyPr>
            <a:normAutofit/>
          </a:bodyPr>
          <a:lstStyle>
            <a:lvl1pPr marL="0" indent="0" algn="r">
              <a:buNone/>
              <a:defRPr sz="1568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Attribution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2875292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1">
    <p:bg bwMode="ltGray"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19042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9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itle &amp; Content - less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333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2443" y="1220306"/>
            <a:ext cx="5826761" cy="5271393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7043705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4183797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3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9562372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for print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3113028"/>
            <a:ext cx="12192000" cy="374497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028856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3344949"/>
            <a:ext cx="11645741" cy="3105245"/>
          </a:xfrm>
        </p:spPr>
        <p:txBody>
          <a:bodyPr>
            <a:normAutofit/>
          </a:bodyPr>
          <a:lstStyle>
            <a:lvl1pPr>
              <a:defRPr sz="2745"/>
            </a:lvl1pPr>
            <a:lvl2pPr>
              <a:defRPr sz="1568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63325830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752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066680" y="-71675"/>
            <a:ext cx="1763005" cy="1198690"/>
            <a:chOff x="9234591" y="2356084"/>
            <a:chExt cx="1763005" cy="119869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9267127" y="2424746"/>
              <a:ext cx="1108159" cy="103447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02707" y="2473938"/>
              <a:ext cx="61645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>
                  <a:solidFill>
                    <a:schemeClr val="bg1"/>
                  </a:solidFill>
                </a:rPr>
                <a:t>K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34591" y="2356084"/>
              <a:ext cx="55849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43457" y="2877666"/>
              <a:ext cx="1654139" cy="6771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Potassium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H1CY2017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6403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6218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6169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76B06-23E4-4872-B054-F88BFDC3BF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DC4A6-3642-4F1B-9949-BFCB346F0D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1818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E38B-3D93-4C3B-9C56-B354915D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64CF-CB6C-4C22-8A3B-E9D574454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6AEC3-40FF-4EC3-B2FD-00DD96DE4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70A32-CD62-46B9-9C33-C0F9989D8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735A6-D694-4E85-844C-FF457601A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A320F-66A9-4675-8BCD-76E939CD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2812-18DD-44BB-BB83-2F2A05FF3B7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94FA1-F51C-4118-BE80-3B6FCC74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ECFF3-A88F-4EA0-AA66-3E4E99A9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B3FAC-7346-413C-A6A3-FF9084B31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6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37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305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179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6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702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4312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1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4765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270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3521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43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156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71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681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9051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717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9343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29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212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1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5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13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56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3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62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93274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2195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99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731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14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9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96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0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05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3156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1692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67345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27548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2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192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916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3039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16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5535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82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56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22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862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986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08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3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8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249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00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61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1666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31364269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3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3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1398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3773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327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2290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054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423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844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850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690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5479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0297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020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1012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2966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5475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5183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346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936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22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34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406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70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image" Target="../media/image14.emf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4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43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3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3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891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9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  <p:sldLayoutId id="2147484763" r:id="rId13"/>
    <p:sldLayoutId id="2147484764" r:id="rId14"/>
    <p:sldLayoutId id="2147484765" r:id="rId15"/>
    <p:sldLayoutId id="2147484766" r:id="rId16"/>
    <p:sldLayoutId id="2147484767" r:id="rId17"/>
    <p:sldLayoutId id="2147484768" r:id="rId18"/>
    <p:sldLayoutId id="2147484769" r:id="rId19"/>
    <p:sldLayoutId id="2147484770" r:id="rId20"/>
    <p:sldLayoutId id="21474847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3" r:id="rId1"/>
    <p:sldLayoutId id="2147484774" r:id="rId2"/>
    <p:sldLayoutId id="2147484777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  <p:sldLayoutId id="2147484790" r:id="rId12"/>
    <p:sldLayoutId id="21474847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5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4" r:id="rId1"/>
    <p:sldLayoutId id="2147484795" r:id="rId2"/>
    <p:sldLayoutId id="2147484796" r:id="rId3"/>
    <p:sldLayoutId id="2147484797" r:id="rId4"/>
    <p:sldLayoutId id="2147484798" r:id="rId5"/>
    <p:sldLayoutId id="2147484799" r:id="rId6"/>
    <p:sldLayoutId id="2147484800" r:id="rId7"/>
    <p:sldLayoutId id="2147484801" r:id="rId8"/>
    <p:sldLayoutId id="2147484802" r:id="rId9"/>
    <p:sldLayoutId id="2147484803" r:id="rId10"/>
    <p:sldLayoutId id="2147484804" r:id="rId11"/>
    <p:sldLayoutId id="2147484805" r:id="rId12"/>
    <p:sldLayoutId id="2147484806" r:id="rId13"/>
    <p:sldLayoutId id="2147484807" r:id="rId14"/>
    <p:sldLayoutId id="2147484808" r:id="rId15"/>
    <p:sldLayoutId id="2147484809" r:id="rId16"/>
    <p:sldLayoutId id="2147484810" r:id="rId17"/>
    <p:sldLayoutId id="2147484811" r:id="rId18"/>
    <p:sldLayoutId id="2147484812" r:id="rId19"/>
    <p:sldLayoutId id="2147484813" r:id="rId20"/>
    <p:sldLayoutId id="2147484814" r:id="rId21"/>
    <p:sldLayoutId id="2147484815" r:id="rId22"/>
    <p:sldLayoutId id="2147484816" r:id="rId23"/>
    <p:sldLayoutId id="2147484817" r:id="rId24"/>
    <p:sldLayoutId id="2147484818" r:id="rId25"/>
    <p:sldLayoutId id="2147484819" r:id="rId26"/>
    <p:sldLayoutId id="2147484820" r:id="rId27"/>
    <p:sldLayoutId id="2147484821" r:id="rId28"/>
    <p:sldLayoutId id="2147484822" r:id="rId29"/>
    <p:sldLayoutId id="2147484823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5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  <p:sldLayoutId id="2147484850" r:id="rId13"/>
    <p:sldLayoutId id="2147484852" r:id="rId14"/>
    <p:sldLayoutId id="2147484853" r:id="rId15"/>
    <p:sldLayoutId id="2147484854" r:id="rId16"/>
    <p:sldLayoutId id="2147484856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Placeholder 1"/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>
          <a:xfrm>
            <a:off x="411969" y="1186856"/>
            <a:ext cx="11311107" cy="4671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E2755-F3D0-41E9-B25E-A94E14AA1BF4}"/>
              </a:ext>
            </a:extLst>
          </p:cNvPr>
          <p:cNvSpPr txBox="1"/>
          <p:nvPr userDrawn="1"/>
        </p:nvSpPr>
        <p:spPr>
          <a:xfrm>
            <a:off x="8686800" y="6927713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IOT TEMPLATE V180924-BCN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72E91B-15FC-4361-A64D-ADF618A5BEA0}"/>
              </a:ext>
            </a:extLst>
          </p:cNvPr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DBA7D3CB-506B-4181-BD3A-C95BB191E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Freeform 4">
              <a:extLst>
                <a:ext uri="{FF2B5EF4-FFF2-40B4-BE49-F238E27FC236}">
                  <a16:creationId xmlns:a16="http://schemas.microsoft.com/office/drawing/2014/main" id="{D972D0FA-B49C-48B8-974E-DFD2E0808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FE5B429C-549E-42AD-B277-46CC4DCA3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F6DF5F2-5565-4CEB-91BA-1AAEC8F6B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A0743A2-2578-460E-8493-2CBDFDE4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5172CADA-DAB8-4364-B4D5-9A0C29D21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E63AEB85-EF97-4C3D-99EA-A6C180A7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3A98B7D6-E8E4-4360-AE88-89502A6B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CC9E2175-5CFE-40EA-B6BD-288F9BAA5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CD80AEC-A762-4A01-B138-CAFE182EE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975BAAA-117F-4839-98AC-596BD40B8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6B8EFF-BAC2-4BB4-A9DC-CC821852F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964AE0-5373-4909-8A0F-E393971366A7}"/>
              </a:ext>
            </a:extLst>
          </p:cNvPr>
          <p:cNvGrpSpPr/>
          <p:nvPr userDrawn="1"/>
        </p:nvGrpSpPr>
        <p:grpSpPr>
          <a:xfrm>
            <a:off x="413928" y="6223859"/>
            <a:ext cx="1401535" cy="335830"/>
            <a:chOff x="413928" y="6210313"/>
            <a:chExt cx="1401535" cy="335830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E9504F13-5204-4BC6-8A48-26ED09B25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F683E63-6F74-4EBB-B5E0-3B921F079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D076A24-B583-4DBD-B82C-B0AA863386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E95C2F3-CD06-4F5A-B2CB-59DC91067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1E0FDDD-B0EE-4B5A-B905-5278EA7D8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7A26BF1-6B4B-430B-91E6-85DB974844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0A1899D-B0B3-4583-A548-0B46587205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6143FF8-A658-4115-B301-1A7B31F98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3">
              <a:extLst>
                <a:ext uri="{FF2B5EF4-FFF2-40B4-BE49-F238E27FC236}">
                  <a16:creationId xmlns:a16="http://schemas.microsoft.com/office/drawing/2014/main" id="{D5CA2025-CD2E-438B-ABBD-01DC2646A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EB6251F4-CC1E-4AAC-9B96-B8BCD556F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232ECB8E-0D76-4D28-81D7-B0AB73761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361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  <p:sldLayoutId id="2147484876" r:id="rId19"/>
    <p:sldLayoutId id="2147484877" r:id="rId20"/>
    <p:sldLayoutId id="2147484878" r:id="rId21"/>
    <p:sldLayoutId id="2147484879" r:id="rId22"/>
    <p:sldLayoutId id="2147484880" r:id="rId23"/>
    <p:sldLayoutId id="2147484881" r:id="rId24"/>
    <p:sldLayoutId id="2147484882" r:id="rId25"/>
    <p:sldLayoutId id="2147484883" r:id="rId26"/>
    <p:sldLayoutId id="2147484884" r:id="rId27"/>
    <p:sldLayoutId id="2147484885" r:id="rId28"/>
    <p:sldLayoutId id="2147484886" r:id="rId29"/>
    <p:sldLayoutId id="2147484887" r:id="rId30"/>
    <p:sldLayoutId id="2147484888" r:id="rId31"/>
    <p:sldLayoutId id="2147484889" r:id="rId32"/>
    <p:sldLayoutId id="2147484890" r:id="rId33"/>
  </p:sldLayoutIdLst>
  <p:txStyles>
    <p:titleStyle>
      <a:lvl1pPr algn="l" defTabSz="271902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bg2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10709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747732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83683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1019634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155585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1pPr>
      <a:lvl2pPr marL="13595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2pPr>
      <a:lvl3pPr marL="27190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3pPr>
      <a:lvl4pPr marL="407854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4pPr>
      <a:lvl5pPr marL="543805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5pPr>
      <a:lvl6pPr marL="679756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15707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951659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08761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1508"/>
            <a:ext cx="10433387" cy="846744"/>
          </a:xfrm>
          <a:prstGeom prst="rect">
            <a:avLst/>
          </a:prstGeom>
        </p:spPr>
        <p:txBody>
          <a:bodyPr vert="horz" wrap="square" lIns="274320" tIns="182880" rIns="146304" bIns="9144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220307"/>
            <a:ext cx="11653521" cy="5254790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2746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8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9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customvision.ai/" TargetMode="Externa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1C8F-6CAF-4B56-B3BF-D4E8E890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892319"/>
            <a:ext cx="4692593" cy="2785378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</a:rPr>
              <a:t>AI For Good</a:t>
            </a:r>
            <a:br>
              <a:rPr lang="en-US" sz="4400" dirty="0">
                <a:latin typeface="Segoe UI" panose="020B0502040204020203" pitchFamily="34" charset="0"/>
              </a:rPr>
            </a:br>
            <a:br>
              <a:rPr lang="en-US" sz="4400" dirty="0">
                <a:latin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</a:rPr>
              <a:t>Building Vision Edge solution with Vision AI Dev kit with Custom Vision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6CB8AE5-0595-43DE-B722-8C5FB28E5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9A64-78C5-443B-9C44-44F9C66B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91CE4-C639-4209-9C02-C1AD9EF9A7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if, you are hit with huge fine by government for a unintentional mistakes made by employee on missing some safety instructions.</a:t>
            </a:r>
          </a:p>
          <a:p>
            <a:r>
              <a:rPr lang="en-US" dirty="0"/>
              <a:t>How about launching program for employees following safety instructions wearing safety gear and brining Zero Incident plant.</a:t>
            </a:r>
          </a:p>
          <a:p>
            <a:endParaRPr lang="en-US" dirty="0"/>
          </a:p>
          <a:p>
            <a:r>
              <a:rPr lang="en-US" dirty="0"/>
              <a:t>Outcomes</a:t>
            </a:r>
          </a:p>
          <a:p>
            <a:r>
              <a:rPr lang="en-US" dirty="0"/>
              <a:t>Zero Incidents in plants</a:t>
            </a:r>
          </a:p>
          <a:p>
            <a:r>
              <a:rPr lang="en-US" dirty="0"/>
              <a:t>Avoid huge fines for unintentional mistakes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A4D61-217C-4956-8680-60833A0DB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11478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5959-20B4-4084-844A-5CCAE3BF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 Model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10A199-2E1E-467F-9F6B-364E8EDDCFF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0510" y="1274955"/>
            <a:ext cx="5559662" cy="334000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FB5F-4E0E-4E74-9005-2DD69F78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06" y="1322446"/>
            <a:ext cx="5356870" cy="324502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7AA99D-98D1-41CD-8DD9-7F579896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178" y="4796439"/>
            <a:ext cx="1994925" cy="14782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45577-4CEF-4713-906E-408273424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01" y="4796439"/>
            <a:ext cx="6267450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0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D985-00FD-48B3-B7D1-A24F1773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Modules Running in Vision AI Kit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04699-2B45-483A-BEC6-2BDE2EA193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6900" y="1189038"/>
            <a:ext cx="6462637" cy="4679950"/>
          </a:xfrm>
        </p:spPr>
      </p:pic>
    </p:spTree>
    <p:extLst>
      <p:ext uri="{BB962C8B-B14F-4D97-AF65-F5344CB8AC3E}">
        <p14:creationId xmlns:p14="http://schemas.microsoft.com/office/powerpoint/2010/main" val="1283152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F0EC-0818-43C6-9D87-C8E4505C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latin typeface="+mj-lt"/>
                <a:ea typeface="+mj-ea"/>
                <a:cs typeface="+mj-cs"/>
              </a:rPr>
              <a:t>What Objects are detected?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95261AA-A972-4ACE-B5D2-7EEC4BD82F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Top Box shows the latency between data received and processed.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Second box shows the counts of objects detected and Violation count.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3B03DF-F1B0-4DDF-85BD-3A44AB6B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1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821CD-9E85-4C87-9866-38072B45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Watch Model Performance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94F88D6-827A-436C-BCC0-07282AF07F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E63C1-209F-48A5-86C1-E80445B9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3"/>
            <a:ext cx="6903723" cy="46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2FF9-457B-475C-8138-DB2C1AB0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</p:spPr>
        <p:txBody>
          <a:bodyPr/>
          <a:lstStyle/>
          <a:p>
            <a:r>
              <a:rPr lang="en-US" dirty="0"/>
              <a:t>Camera Tagging Module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2C2887-E185-4092-9CEB-0B83B54296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0983" y="1106435"/>
            <a:ext cx="4573096" cy="2907106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6C85C7-1D2E-4A6C-A68F-CADB124F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92" y="1125716"/>
            <a:ext cx="4492564" cy="286854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06FD0-F24D-4413-9DCE-4B3D2CC7C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81" y="4206043"/>
            <a:ext cx="5009479" cy="23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8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BF1B-71E3-4462-84DC-721BD8FA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bg1">
                    <a:lumMod val="10000"/>
                  </a:schemeClr>
                </a:solidFill>
                <a:latin typeface="+mj-lt"/>
                <a:ea typeface="+mj-ea"/>
                <a:cs typeface="+mj-cs"/>
              </a:rPr>
              <a:t>What’s Next</a:t>
            </a:r>
          </a:p>
        </p:txBody>
      </p:sp>
      <p:cxnSp>
        <p:nvCxnSpPr>
          <p:cNvPr id="14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3A0F-D9B2-43E0-A9F0-07F5AD46FC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Purdue Engineering – Research on Safety Glass for MFG.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Rockwell Automation Deployment and Testing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cluttered kitchen&#10;&#10;Description automatically generated">
            <a:extLst>
              <a:ext uri="{FF2B5EF4-FFF2-40B4-BE49-F238E27FC236}">
                <a16:creationId xmlns:a16="http://schemas.microsoft.com/office/drawing/2014/main" id="{5426F718-1A1A-4AB4-84F4-13CA32FAC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7" r="1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828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CAED-7B00-4754-98A4-78C63D4E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E492-297C-49B4-97D9-E90A9A832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Purdue Intelligent Industrial Lab</a:t>
            </a:r>
          </a:p>
          <a:p>
            <a:r>
              <a:rPr lang="en-US" dirty="0" err="1"/>
              <a:t>Ifiveo</a:t>
            </a:r>
            <a:endParaRPr lang="en-US" dirty="0"/>
          </a:p>
          <a:p>
            <a:r>
              <a:rPr lang="en-US" dirty="0"/>
              <a:t>JJ Keller</a:t>
            </a:r>
          </a:p>
          <a:p>
            <a:r>
              <a:rPr lang="en-US" dirty="0"/>
              <a:t>Rockwell Automation</a:t>
            </a:r>
          </a:p>
          <a:p>
            <a:r>
              <a:rPr lang="en-US" dirty="0"/>
              <a:t>Showcased in JCI Innovation Partner pavilion</a:t>
            </a:r>
          </a:p>
          <a:p>
            <a:r>
              <a:rPr lang="en-US" dirty="0"/>
              <a:t>Show cased in IoT in Action 2019 conference</a:t>
            </a:r>
          </a:p>
          <a:p>
            <a:r>
              <a:rPr lang="en-US" dirty="0"/>
              <a:t>Komatsu</a:t>
            </a:r>
          </a:p>
          <a:p>
            <a:r>
              <a:rPr lang="en-US" dirty="0"/>
              <a:t>Ashley Furniture</a:t>
            </a:r>
          </a:p>
          <a:p>
            <a:r>
              <a:rPr lang="en-US" dirty="0"/>
              <a:t>John Deere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7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20"/>
          <p:cNvSpPr/>
          <p:nvPr/>
        </p:nvSpPr>
        <p:spPr bwMode="auto">
          <a:xfrm rot="10800000">
            <a:off x="0" y="0"/>
            <a:ext cx="7195087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Vision AI Dev Kit?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1127503"/>
            <a:ext cx="5949455" cy="5490854"/>
          </a:xfrm>
        </p:spPr>
        <p:txBody>
          <a:bodyPr>
            <a:normAutofit/>
          </a:bodyPr>
          <a:lstStyle/>
          <a:p>
            <a:r>
              <a:rPr lang="en-US" sz="2800" spc="40" dirty="0">
                <a:solidFill>
                  <a:schemeClr val="bg1"/>
                </a:solidFill>
              </a:rPr>
              <a:t>High-speed and volume of  Frame processing on edge, building machine learning models and IoT edge management are </a:t>
            </a:r>
            <a:r>
              <a:rPr lang="en-US" sz="2800" spc="-50" dirty="0">
                <a:solidFill>
                  <a:schemeClr val="bg1"/>
                </a:solidFill>
              </a:rPr>
              <a:t>more essential than ever.</a:t>
            </a:r>
          </a:p>
          <a:p>
            <a:pPr lvl="1">
              <a:lnSpc>
                <a:spcPct val="100000"/>
              </a:lnSpc>
            </a:pPr>
            <a:endParaRPr lang="en-US" sz="1200" dirty="0"/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Segoe UI Light"/>
              </a:rPr>
              <a:t>Vision AI Dev Kit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We need a way to run and demo trained models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Rasp Pi to run pretrained models on edge is very slow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Demonstrate Microsoft assets like Azure Machine Learning services, Azure IoT , Cognitive Services – Custom Vision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Build a community of Computer Vision Enthusiast that share and build on each other ideas . . . . . . . 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Learn ML and AI build solution for ourselves and our partners that scales …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8E04617D-6C67-4426-BDDE-68D420EF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68" y="2263705"/>
            <a:ext cx="5418432" cy="31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038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6339-EA04-4CD2-B39A-6CC64529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Interested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2E80-1926-45D5-8E81-6BD531DFF7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3M </a:t>
            </a:r>
          </a:p>
          <a:p>
            <a:r>
              <a:rPr lang="en-US" dirty="0"/>
              <a:t>Ardent Mills</a:t>
            </a:r>
          </a:p>
          <a:p>
            <a:r>
              <a:rPr lang="en-US" dirty="0"/>
              <a:t>Pella</a:t>
            </a:r>
          </a:p>
          <a:p>
            <a:r>
              <a:rPr lang="en-US" dirty="0"/>
              <a:t>Sleep Number</a:t>
            </a:r>
          </a:p>
          <a:p>
            <a:r>
              <a:rPr lang="en-US" dirty="0"/>
              <a:t>Target</a:t>
            </a:r>
          </a:p>
          <a:p>
            <a:r>
              <a:rPr lang="en-US" dirty="0"/>
              <a:t>Caterpillar</a:t>
            </a:r>
          </a:p>
          <a:p>
            <a:r>
              <a:rPr lang="en-US" dirty="0"/>
              <a:t>Walgreens</a:t>
            </a:r>
          </a:p>
          <a:p>
            <a:r>
              <a:rPr lang="en-US" dirty="0"/>
              <a:t>Exxon </a:t>
            </a:r>
            <a:r>
              <a:rPr lang="en-US"/>
              <a:t>Mobile – Construction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AF54546E-7A2D-4018-A917-7F0D88C66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2414" r="9043" b="15122"/>
          <a:stretch/>
        </p:blipFill>
        <p:spPr>
          <a:xfrm>
            <a:off x="4005617" y="3263065"/>
            <a:ext cx="2718447" cy="313830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068" y="197669"/>
            <a:ext cx="11655840" cy="110342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Vision AI Dev Kit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 connected camera </a:t>
            </a:r>
            <a:r>
              <a:rPr lang="en-US" sz="2400">
                <a:solidFill>
                  <a:schemeClr val="tx1"/>
                </a:solidFill>
              </a:rPr>
              <a:t>reference solution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/>
        </p:nvSpPr>
        <p:spPr bwMode="auto">
          <a:xfrm flipV="1">
            <a:off x="8287670" y="2310457"/>
            <a:ext cx="1890864" cy="1042341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6442" y="3438862"/>
            <a:ext cx="279345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Cloud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6470716" y="659920"/>
            <a:ext cx="5423216" cy="5431828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9" h="1261">
                <a:moveTo>
                  <a:pt x="150" y="428"/>
                </a:moveTo>
                <a:lnTo>
                  <a:pt x="105" y="262"/>
                </a:lnTo>
                <a:lnTo>
                  <a:pt x="261" y="263"/>
                </a:lnTo>
                <a:lnTo>
                  <a:pt x="281" y="94"/>
                </a:lnTo>
                <a:lnTo>
                  <a:pt x="434" y="148"/>
                </a:lnTo>
                <a:lnTo>
                  <a:pt x="519" y="0"/>
                </a:lnTo>
                <a:lnTo>
                  <a:pt x="630" y="111"/>
                </a:lnTo>
                <a:lnTo>
                  <a:pt x="762" y="2"/>
                </a:lnTo>
                <a:lnTo>
                  <a:pt x="825" y="149"/>
                </a:lnTo>
                <a:lnTo>
                  <a:pt x="987" y="99"/>
                </a:lnTo>
                <a:lnTo>
                  <a:pt x="999" y="262"/>
                </a:lnTo>
                <a:lnTo>
                  <a:pt x="1167" y="282"/>
                </a:lnTo>
                <a:lnTo>
                  <a:pt x="1109" y="428"/>
                </a:lnTo>
                <a:lnTo>
                  <a:pt x="1259" y="507"/>
                </a:lnTo>
                <a:lnTo>
                  <a:pt x="1150" y="630"/>
                </a:lnTo>
                <a:lnTo>
                  <a:pt x="1256" y="764"/>
                </a:lnTo>
                <a:lnTo>
                  <a:pt x="1109" y="834"/>
                </a:lnTo>
                <a:lnTo>
                  <a:pt x="1155" y="996"/>
                </a:lnTo>
                <a:lnTo>
                  <a:pt x="997" y="999"/>
                </a:lnTo>
                <a:lnTo>
                  <a:pt x="979" y="1168"/>
                </a:lnTo>
                <a:lnTo>
                  <a:pt x="824" y="1112"/>
                </a:lnTo>
                <a:lnTo>
                  <a:pt x="742" y="1261"/>
                </a:lnTo>
                <a:lnTo>
                  <a:pt x="629" y="1150"/>
                </a:lnTo>
                <a:lnTo>
                  <a:pt x="495" y="1257"/>
                </a:lnTo>
                <a:lnTo>
                  <a:pt x="433" y="1110"/>
                </a:lnTo>
                <a:lnTo>
                  <a:pt x="272" y="1162"/>
                </a:lnTo>
                <a:lnTo>
                  <a:pt x="261" y="996"/>
                </a:lnTo>
                <a:lnTo>
                  <a:pt x="92" y="978"/>
                </a:lnTo>
                <a:lnTo>
                  <a:pt x="151" y="833"/>
                </a:lnTo>
                <a:lnTo>
                  <a:pt x="0" y="753"/>
                </a:lnTo>
                <a:lnTo>
                  <a:pt x="110" y="629"/>
                </a:lnTo>
                <a:lnTo>
                  <a:pt x="4" y="497"/>
                </a:lnTo>
                <a:lnTo>
                  <a:pt x="150" y="428"/>
                </a:lnTo>
                <a:close/>
              </a:path>
            </a:pathLst>
          </a:cu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936676" y="1130187"/>
            <a:ext cx="4489704" cy="4489704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20040" y="613551"/>
            <a:ext cx="5522976" cy="5522976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Oval 146"/>
          <p:cNvSpPr/>
          <p:nvPr/>
        </p:nvSpPr>
        <p:spPr bwMode="auto">
          <a:xfrm rot="4740000">
            <a:off x="11630236" y="2586333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plant_3"/>
          <p:cNvSpPr>
            <a:spLocks noChangeAspect="1" noEditPoints="1"/>
          </p:cNvSpPr>
          <p:nvPr/>
        </p:nvSpPr>
        <p:spPr bwMode="auto">
          <a:xfrm>
            <a:off x="11796157" y="2684478"/>
            <a:ext cx="191824" cy="327376"/>
          </a:xfrm>
          <a:custGeom>
            <a:avLst/>
            <a:gdLst>
              <a:gd name="T0" fmla="*/ 130 w 205"/>
              <a:gd name="T1" fmla="*/ 78 h 355"/>
              <a:gd name="T2" fmla="*/ 102 w 205"/>
              <a:gd name="T3" fmla="*/ 106 h 355"/>
              <a:gd name="T4" fmla="*/ 73 w 205"/>
              <a:gd name="T5" fmla="*/ 77 h 355"/>
              <a:gd name="T6" fmla="*/ 73 w 205"/>
              <a:gd name="T7" fmla="*/ 47 h 355"/>
              <a:gd name="T8" fmla="*/ 102 w 205"/>
              <a:gd name="T9" fmla="*/ 76 h 355"/>
              <a:gd name="T10" fmla="*/ 130 w 205"/>
              <a:gd name="T11" fmla="*/ 48 h 355"/>
              <a:gd name="T12" fmla="*/ 73 w 205"/>
              <a:gd name="T13" fmla="*/ 17 h 355"/>
              <a:gd name="T14" fmla="*/ 102 w 205"/>
              <a:gd name="T15" fmla="*/ 46 h 355"/>
              <a:gd name="T16" fmla="*/ 130 w 205"/>
              <a:gd name="T17" fmla="*/ 18 h 355"/>
              <a:gd name="T18" fmla="*/ 102 w 205"/>
              <a:gd name="T19" fmla="*/ 0 h 355"/>
              <a:gd name="T20" fmla="*/ 102 w 205"/>
              <a:gd name="T21" fmla="*/ 46 h 355"/>
              <a:gd name="T22" fmla="*/ 146 w 205"/>
              <a:gd name="T23" fmla="*/ 137 h 355"/>
              <a:gd name="T24" fmla="*/ 174 w 205"/>
              <a:gd name="T25" fmla="*/ 166 h 355"/>
              <a:gd name="T26" fmla="*/ 202 w 205"/>
              <a:gd name="T27" fmla="*/ 138 h 355"/>
              <a:gd name="T28" fmla="*/ 146 w 205"/>
              <a:gd name="T29" fmla="*/ 107 h 355"/>
              <a:gd name="T30" fmla="*/ 174 w 205"/>
              <a:gd name="T31" fmla="*/ 136 h 355"/>
              <a:gd name="T32" fmla="*/ 202 w 205"/>
              <a:gd name="T33" fmla="*/ 108 h 355"/>
              <a:gd name="T34" fmla="*/ 146 w 205"/>
              <a:gd name="T35" fmla="*/ 77 h 355"/>
              <a:gd name="T36" fmla="*/ 174 w 205"/>
              <a:gd name="T37" fmla="*/ 106 h 355"/>
              <a:gd name="T38" fmla="*/ 202 w 205"/>
              <a:gd name="T39" fmla="*/ 78 h 355"/>
              <a:gd name="T40" fmla="*/ 174 w 205"/>
              <a:gd name="T41" fmla="*/ 60 h 355"/>
              <a:gd name="T42" fmla="*/ 174 w 205"/>
              <a:gd name="T43" fmla="*/ 106 h 355"/>
              <a:gd name="T44" fmla="*/ 5 w 205"/>
              <a:gd name="T45" fmla="*/ 137 h 355"/>
              <a:gd name="T46" fmla="*/ 34 w 205"/>
              <a:gd name="T47" fmla="*/ 166 h 355"/>
              <a:gd name="T48" fmla="*/ 62 w 205"/>
              <a:gd name="T49" fmla="*/ 138 h 355"/>
              <a:gd name="T50" fmla="*/ 5 w 205"/>
              <a:gd name="T51" fmla="*/ 107 h 355"/>
              <a:gd name="T52" fmla="*/ 34 w 205"/>
              <a:gd name="T53" fmla="*/ 136 h 355"/>
              <a:gd name="T54" fmla="*/ 62 w 205"/>
              <a:gd name="T55" fmla="*/ 108 h 355"/>
              <a:gd name="T56" fmla="*/ 5 w 205"/>
              <a:gd name="T57" fmla="*/ 77 h 355"/>
              <a:gd name="T58" fmla="*/ 34 w 205"/>
              <a:gd name="T59" fmla="*/ 106 h 355"/>
              <a:gd name="T60" fmla="*/ 62 w 205"/>
              <a:gd name="T61" fmla="*/ 78 h 355"/>
              <a:gd name="T62" fmla="*/ 34 w 205"/>
              <a:gd name="T63" fmla="*/ 60 h 355"/>
              <a:gd name="T64" fmla="*/ 34 w 205"/>
              <a:gd name="T65" fmla="*/ 106 h 355"/>
              <a:gd name="T66" fmla="*/ 34 w 205"/>
              <a:gd name="T67" fmla="*/ 208 h 355"/>
              <a:gd name="T68" fmla="*/ 34 w 205"/>
              <a:gd name="T69" fmla="*/ 166 h 355"/>
              <a:gd name="T70" fmla="*/ 102 w 205"/>
              <a:gd name="T71" fmla="*/ 106 h 355"/>
              <a:gd name="T72" fmla="*/ 102 w 205"/>
              <a:gd name="T73" fmla="*/ 252 h 355"/>
              <a:gd name="T74" fmla="*/ 174 w 205"/>
              <a:gd name="T75" fmla="*/ 166 h 355"/>
              <a:gd name="T76" fmla="*/ 174 w 205"/>
              <a:gd name="T77" fmla="*/ 204 h 355"/>
              <a:gd name="T78" fmla="*/ 31 w 205"/>
              <a:gd name="T79" fmla="*/ 294 h 355"/>
              <a:gd name="T80" fmla="*/ 88 w 205"/>
              <a:gd name="T81" fmla="*/ 349 h 355"/>
              <a:gd name="T82" fmla="*/ 78 w 205"/>
              <a:gd name="T83" fmla="*/ 270 h 355"/>
              <a:gd name="T84" fmla="*/ 2 w 205"/>
              <a:gd name="T85" fmla="*/ 173 h 355"/>
              <a:gd name="T86" fmla="*/ 31 w 205"/>
              <a:gd name="T87" fmla="*/ 294 h 355"/>
              <a:gd name="T88" fmla="*/ 174 w 205"/>
              <a:gd name="T89" fmla="*/ 294 h 355"/>
              <a:gd name="T90" fmla="*/ 203 w 205"/>
              <a:gd name="T91" fmla="*/ 173 h 355"/>
              <a:gd name="T92" fmla="*/ 127 w 205"/>
              <a:gd name="T93" fmla="*/ 270 h 355"/>
              <a:gd name="T94" fmla="*/ 117 w 205"/>
              <a:gd name="T95" fmla="*/ 349 h 355"/>
              <a:gd name="T96" fmla="*/ 174 w 205"/>
              <a:gd name="T97" fmla="*/ 29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5" h="355">
                <a:moveTo>
                  <a:pt x="130" y="78"/>
                </a:moveTo>
                <a:cubicBezTo>
                  <a:pt x="102" y="106"/>
                  <a:pt x="102" y="106"/>
                  <a:pt x="102" y="106"/>
                </a:cubicBezTo>
                <a:cubicBezTo>
                  <a:pt x="73" y="77"/>
                  <a:pt x="73" y="77"/>
                  <a:pt x="73" y="77"/>
                </a:cubicBezTo>
                <a:moveTo>
                  <a:pt x="73" y="47"/>
                </a:moveTo>
                <a:cubicBezTo>
                  <a:pt x="102" y="76"/>
                  <a:pt x="102" y="76"/>
                  <a:pt x="102" y="76"/>
                </a:cubicBezTo>
                <a:cubicBezTo>
                  <a:pt x="130" y="48"/>
                  <a:pt x="130" y="48"/>
                  <a:pt x="130" y="48"/>
                </a:cubicBezTo>
                <a:moveTo>
                  <a:pt x="73" y="17"/>
                </a:moveTo>
                <a:cubicBezTo>
                  <a:pt x="102" y="46"/>
                  <a:pt x="102" y="46"/>
                  <a:pt x="102" y="46"/>
                </a:cubicBezTo>
                <a:cubicBezTo>
                  <a:pt x="130" y="18"/>
                  <a:pt x="130" y="18"/>
                  <a:pt x="130" y="18"/>
                </a:cubicBezTo>
                <a:moveTo>
                  <a:pt x="102" y="0"/>
                </a:moveTo>
                <a:cubicBezTo>
                  <a:pt x="102" y="46"/>
                  <a:pt x="102" y="46"/>
                  <a:pt x="102" y="46"/>
                </a:cubicBezTo>
                <a:moveTo>
                  <a:pt x="146" y="137"/>
                </a:moveTo>
                <a:cubicBezTo>
                  <a:pt x="174" y="166"/>
                  <a:pt x="174" y="166"/>
                  <a:pt x="174" y="166"/>
                </a:cubicBezTo>
                <a:cubicBezTo>
                  <a:pt x="202" y="138"/>
                  <a:pt x="202" y="138"/>
                  <a:pt x="202" y="138"/>
                </a:cubicBezTo>
                <a:moveTo>
                  <a:pt x="146" y="107"/>
                </a:moveTo>
                <a:cubicBezTo>
                  <a:pt x="174" y="136"/>
                  <a:pt x="174" y="136"/>
                  <a:pt x="174" y="136"/>
                </a:cubicBezTo>
                <a:cubicBezTo>
                  <a:pt x="202" y="108"/>
                  <a:pt x="202" y="108"/>
                  <a:pt x="202" y="108"/>
                </a:cubicBezTo>
                <a:moveTo>
                  <a:pt x="146" y="77"/>
                </a:moveTo>
                <a:cubicBezTo>
                  <a:pt x="174" y="106"/>
                  <a:pt x="174" y="106"/>
                  <a:pt x="174" y="106"/>
                </a:cubicBezTo>
                <a:cubicBezTo>
                  <a:pt x="202" y="78"/>
                  <a:pt x="202" y="78"/>
                  <a:pt x="202" y="78"/>
                </a:cubicBezTo>
                <a:moveTo>
                  <a:pt x="174" y="60"/>
                </a:moveTo>
                <a:cubicBezTo>
                  <a:pt x="174" y="106"/>
                  <a:pt x="174" y="106"/>
                  <a:pt x="174" y="106"/>
                </a:cubicBezTo>
                <a:moveTo>
                  <a:pt x="5" y="137"/>
                </a:moveTo>
                <a:cubicBezTo>
                  <a:pt x="34" y="166"/>
                  <a:pt x="34" y="166"/>
                  <a:pt x="34" y="166"/>
                </a:cubicBezTo>
                <a:cubicBezTo>
                  <a:pt x="62" y="138"/>
                  <a:pt x="62" y="138"/>
                  <a:pt x="62" y="138"/>
                </a:cubicBezTo>
                <a:moveTo>
                  <a:pt x="5" y="107"/>
                </a:moveTo>
                <a:cubicBezTo>
                  <a:pt x="34" y="136"/>
                  <a:pt x="34" y="136"/>
                  <a:pt x="34" y="136"/>
                </a:cubicBezTo>
                <a:cubicBezTo>
                  <a:pt x="62" y="108"/>
                  <a:pt x="62" y="108"/>
                  <a:pt x="62" y="108"/>
                </a:cubicBezTo>
                <a:moveTo>
                  <a:pt x="5" y="77"/>
                </a:moveTo>
                <a:cubicBezTo>
                  <a:pt x="34" y="106"/>
                  <a:pt x="34" y="106"/>
                  <a:pt x="34" y="106"/>
                </a:cubicBezTo>
                <a:cubicBezTo>
                  <a:pt x="62" y="78"/>
                  <a:pt x="62" y="78"/>
                  <a:pt x="62" y="78"/>
                </a:cubicBezTo>
                <a:moveTo>
                  <a:pt x="34" y="60"/>
                </a:moveTo>
                <a:cubicBezTo>
                  <a:pt x="34" y="106"/>
                  <a:pt x="34" y="106"/>
                  <a:pt x="34" y="106"/>
                </a:cubicBezTo>
                <a:moveTo>
                  <a:pt x="34" y="208"/>
                </a:moveTo>
                <a:cubicBezTo>
                  <a:pt x="34" y="166"/>
                  <a:pt x="34" y="166"/>
                  <a:pt x="34" y="166"/>
                </a:cubicBezTo>
                <a:moveTo>
                  <a:pt x="102" y="106"/>
                </a:moveTo>
                <a:cubicBezTo>
                  <a:pt x="102" y="252"/>
                  <a:pt x="102" y="252"/>
                  <a:pt x="102" y="252"/>
                </a:cubicBezTo>
                <a:moveTo>
                  <a:pt x="174" y="166"/>
                </a:moveTo>
                <a:cubicBezTo>
                  <a:pt x="174" y="204"/>
                  <a:pt x="174" y="204"/>
                  <a:pt x="174" y="204"/>
                </a:cubicBezTo>
                <a:moveTo>
                  <a:pt x="31" y="294"/>
                </a:moveTo>
                <a:cubicBezTo>
                  <a:pt x="45" y="323"/>
                  <a:pt x="75" y="355"/>
                  <a:pt x="88" y="349"/>
                </a:cubicBezTo>
                <a:cubicBezTo>
                  <a:pt x="101" y="342"/>
                  <a:pt x="97" y="307"/>
                  <a:pt x="78" y="270"/>
                </a:cubicBezTo>
                <a:cubicBezTo>
                  <a:pt x="60" y="233"/>
                  <a:pt x="3" y="173"/>
                  <a:pt x="2" y="173"/>
                </a:cubicBezTo>
                <a:cubicBezTo>
                  <a:pt x="0" y="172"/>
                  <a:pt x="17" y="264"/>
                  <a:pt x="31" y="294"/>
                </a:cubicBezTo>
                <a:close/>
                <a:moveTo>
                  <a:pt x="174" y="294"/>
                </a:moveTo>
                <a:cubicBezTo>
                  <a:pt x="189" y="264"/>
                  <a:pt x="205" y="172"/>
                  <a:pt x="203" y="173"/>
                </a:cubicBezTo>
                <a:cubicBezTo>
                  <a:pt x="202" y="173"/>
                  <a:pt x="145" y="233"/>
                  <a:pt x="127" y="270"/>
                </a:cubicBezTo>
                <a:cubicBezTo>
                  <a:pt x="109" y="307"/>
                  <a:pt x="104" y="342"/>
                  <a:pt x="117" y="349"/>
                </a:cubicBezTo>
                <a:cubicBezTo>
                  <a:pt x="130" y="355"/>
                  <a:pt x="160" y="323"/>
                  <a:pt x="174" y="29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 bwMode="auto">
          <a:xfrm rot="21000000" flipH="1">
            <a:off x="9399186" y="5832530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Fingerprint_E928"/>
          <p:cNvSpPr>
            <a:spLocks noChangeAspect="1" noEditPoints="1"/>
          </p:cNvSpPr>
          <p:nvPr/>
        </p:nvSpPr>
        <p:spPr bwMode="auto">
          <a:xfrm>
            <a:off x="9538845" y="5930062"/>
            <a:ext cx="244346" cy="328600"/>
          </a:xfrm>
          <a:custGeom>
            <a:avLst/>
            <a:gdLst>
              <a:gd name="T0" fmla="*/ 1116 w 2414"/>
              <a:gd name="T1" fmla="*/ 1998 h 3246"/>
              <a:gd name="T2" fmla="*/ 117 w 2414"/>
              <a:gd name="T3" fmla="*/ 2996 h 3246"/>
              <a:gd name="T4" fmla="*/ 2115 w 2414"/>
              <a:gd name="T5" fmla="*/ 250 h 3246"/>
              <a:gd name="T6" fmla="*/ 1116 w 2414"/>
              <a:gd name="T7" fmla="*/ 0 h 3246"/>
              <a:gd name="T8" fmla="*/ 117 w 2414"/>
              <a:gd name="T9" fmla="*/ 250 h 3246"/>
              <a:gd name="T10" fmla="*/ 2414 w 2414"/>
              <a:gd name="T11" fmla="*/ 1248 h 3246"/>
              <a:gd name="T12" fmla="*/ 1116 w 2414"/>
              <a:gd name="T13" fmla="*/ 499 h 3246"/>
              <a:gd name="T14" fmla="*/ 0 w 2414"/>
              <a:gd name="T15" fmla="*/ 999 h 3246"/>
              <a:gd name="T16" fmla="*/ 1677 w 2414"/>
              <a:gd name="T17" fmla="*/ 3246 h 3246"/>
              <a:gd name="T18" fmla="*/ 2115 w 2414"/>
              <a:gd name="T19" fmla="*/ 1998 h 3246"/>
              <a:gd name="T20" fmla="*/ 1116 w 2414"/>
              <a:gd name="T21" fmla="*/ 999 h 3246"/>
              <a:gd name="T22" fmla="*/ 117 w 2414"/>
              <a:gd name="T23" fmla="*/ 1998 h 3246"/>
              <a:gd name="T24" fmla="*/ 946 w 2414"/>
              <a:gd name="T25" fmla="*/ 3246 h 3246"/>
              <a:gd name="T26" fmla="*/ 1616 w 2414"/>
              <a:gd name="T27" fmla="*/ 1998 h 3246"/>
              <a:gd name="T28" fmla="*/ 1116 w 2414"/>
              <a:gd name="T29" fmla="*/ 1498 h 3246"/>
              <a:gd name="T30" fmla="*/ 617 w 2414"/>
              <a:gd name="T31" fmla="*/ 1998 h 3246"/>
              <a:gd name="T32" fmla="*/ 117 w 2414"/>
              <a:gd name="T33" fmla="*/ 2497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4" h="3246">
                <a:moveTo>
                  <a:pt x="1116" y="1998"/>
                </a:moveTo>
                <a:cubicBezTo>
                  <a:pt x="1116" y="2550"/>
                  <a:pt x="669" y="2996"/>
                  <a:pt x="117" y="2996"/>
                </a:cubicBezTo>
                <a:moveTo>
                  <a:pt x="2115" y="250"/>
                </a:moveTo>
                <a:cubicBezTo>
                  <a:pt x="1819" y="91"/>
                  <a:pt x="1479" y="0"/>
                  <a:pt x="1116" y="0"/>
                </a:cubicBezTo>
                <a:cubicBezTo>
                  <a:pt x="754" y="0"/>
                  <a:pt x="413" y="91"/>
                  <a:pt x="117" y="250"/>
                </a:cubicBezTo>
                <a:moveTo>
                  <a:pt x="2414" y="1248"/>
                </a:moveTo>
                <a:cubicBezTo>
                  <a:pt x="2155" y="801"/>
                  <a:pt x="1671" y="499"/>
                  <a:pt x="1116" y="499"/>
                </a:cubicBezTo>
                <a:cubicBezTo>
                  <a:pt x="673" y="499"/>
                  <a:pt x="274" y="692"/>
                  <a:pt x="0" y="999"/>
                </a:cubicBezTo>
                <a:moveTo>
                  <a:pt x="1677" y="3246"/>
                </a:moveTo>
                <a:cubicBezTo>
                  <a:pt x="1951" y="2904"/>
                  <a:pt x="2115" y="2470"/>
                  <a:pt x="2115" y="1998"/>
                </a:cubicBezTo>
                <a:cubicBezTo>
                  <a:pt x="2115" y="1446"/>
                  <a:pt x="1668" y="999"/>
                  <a:pt x="1116" y="999"/>
                </a:cubicBezTo>
                <a:cubicBezTo>
                  <a:pt x="565" y="999"/>
                  <a:pt x="117" y="1446"/>
                  <a:pt x="117" y="1998"/>
                </a:cubicBezTo>
                <a:moveTo>
                  <a:pt x="946" y="3246"/>
                </a:moveTo>
                <a:cubicBezTo>
                  <a:pt x="1350" y="2978"/>
                  <a:pt x="1616" y="2519"/>
                  <a:pt x="1616" y="1998"/>
                </a:cubicBezTo>
                <a:cubicBezTo>
                  <a:pt x="1616" y="1722"/>
                  <a:pt x="1392" y="1498"/>
                  <a:pt x="1116" y="1498"/>
                </a:cubicBezTo>
                <a:cubicBezTo>
                  <a:pt x="840" y="1498"/>
                  <a:pt x="617" y="1722"/>
                  <a:pt x="617" y="1998"/>
                </a:cubicBezTo>
                <a:cubicBezTo>
                  <a:pt x="617" y="2274"/>
                  <a:pt x="393" y="2497"/>
                  <a:pt x="117" y="2497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 bwMode="auto">
          <a:xfrm rot="21000000" flipH="1">
            <a:off x="8440206" y="393887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Oval 140"/>
          <p:cNvSpPr/>
          <p:nvPr/>
        </p:nvSpPr>
        <p:spPr bwMode="auto">
          <a:xfrm rot="19620000" flipH="1">
            <a:off x="7415800" y="7974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Temperature_med"/>
          <p:cNvSpPr>
            <a:spLocks noChangeAspect="1" noEditPoints="1"/>
          </p:cNvSpPr>
          <p:nvPr/>
        </p:nvSpPr>
        <p:spPr bwMode="auto">
          <a:xfrm>
            <a:off x="7605748" y="879490"/>
            <a:ext cx="143770" cy="359506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37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37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 bwMode="auto">
          <a:xfrm rot="18300000" flipH="1">
            <a:off x="6657795" y="15294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News_E900"/>
          <p:cNvSpPr>
            <a:spLocks noChangeAspect="1" noEditPoints="1"/>
          </p:cNvSpPr>
          <p:nvPr/>
        </p:nvSpPr>
        <p:spPr bwMode="auto">
          <a:xfrm>
            <a:off x="6754820" y="1681232"/>
            <a:ext cx="329615" cy="220017"/>
          </a:xfrm>
          <a:custGeom>
            <a:avLst/>
            <a:gdLst>
              <a:gd name="T0" fmla="*/ 3240 w 3738"/>
              <a:gd name="T1" fmla="*/ 0 h 2493"/>
              <a:gd name="T2" fmla="*/ 3240 w 3738"/>
              <a:gd name="T3" fmla="*/ 499 h 2493"/>
              <a:gd name="T4" fmla="*/ 3738 w 3738"/>
              <a:gd name="T5" fmla="*/ 499 h 2493"/>
              <a:gd name="T6" fmla="*/ 3738 w 3738"/>
              <a:gd name="T7" fmla="*/ 2119 h 2493"/>
              <a:gd name="T8" fmla="*/ 3365 w 3738"/>
              <a:gd name="T9" fmla="*/ 2493 h 2493"/>
              <a:gd name="T10" fmla="*/ 361 w 3738"/>
              <a:gd name="T11" fmla="*/ 2493 h 2493"/>
              <a:gd name="T12" fmla="*/ 0 w 3738"/>
              <a:gd name="T13" fmla="*/ 2132 h 2493"/>
              <a:gd name="T14" fmla="*/ 0 w 3738"/>
              <a:gd name="T15" fmla="*/ 0 h 2493"/>
              <a:gd name="T16" fmla="*/ 3240 w 3738"/>
              <a:gd name="T17" fmla="*/ 0 h 2493"/>
              <a:gd name="T18" fmla="*/ 3240 w 3738"/>
              <a:gd name="T19" fmla="*/ 499 h 2493"/>
              <a:gd name="T20" fmla="*/ 3240 w 3738"/>
              <a:gd name="T21" fmla="*/ 1994 h 2493"/>
              <a:gd name="T22" fmla="*/ 2866 w 3738"/>
              <a:gd name="T23" fmla="*/ 499 h 2493"/>
              <a:gd name="T24" fmla="*/ 374 w 3738"/>
              <a:gd name="T25" fmla="*/ 499 h 2493"/>
              <a:gd name="T26" fmla="*/ 2866 w 3738"/>
              <a:gd name="T27" fmla="*/ 1994 h 2493"/>
              <a:gd name="T28" fmla="*/ 1869 w 3738"/>
              <a:gd name="T29" fmla="*/ 1994 h 2493"/>
              <a:gd name="T30" fmla="*/ 2866 w 3738"/>
              <a:gd name="T31" fmla="*/ 1496 h 2493"/>
              <a:gd name="T32" fmla="*/ 1869 w 3738"/>
              <a:gd name="T33" fmla="*/ 1496 h 2493"/>
              <a:gd name="T34" fmla="*/ 2866 w 3738"/>
              <a:gd name="T35" fmla="*/ 997 h 2493"/>
              <a:gd name="T36" fmla="*/ 1869 w 3738"/>
              <a:gd name="T37" fmla="*/ 997 h 2493"/>
              <a:gd name="T38" fmla="*/ 498 w 3738"/>
              <a:gd name="T39" fmla="*/ 1994 h 2493"/>
              <a:gd name="T40" fmla="*/ 1495 w 3738"/>
              <a:gd name="T41" fmla="*/ 1994 h 2493"/>
              <a:gd name="T42" fmla="*/ 1495 w 3738"/>
              <a:gd name="T43" fmla="*/ 992 h 2493"/>
              <a:gd name="T44" fmla="*/ 498 w 3738"/>
              <a:gd name="T45" fmla="*/ 992 h 2493"/>
              <a:gd name="T46" fmla="*/ 498 w 3738"/>
              <a:gd name="T47" fmla="*/ 1994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38" h="2493">
                <a:moveTo>
                  <a:pt x="3240" y="0"/>
                </a:moveTo>
                <a:cubicBezTo>
                  <a:pt x="3240" y="499"/>
                  <a:pt x="3240" y="499"/>
                  <a:pt x="3240" y="499"/>
                </a:cubicBezTo>
                <a:cubicBezTo>
                  <a:pt x="3738" y="499"/>
                  <a:pt x="3738" y="499"/>
                  <a:pt x="3738" y="499"/>
                </a:cubicBezTo>
                <a:cubicBezTo>
                  <a:pt x="3738" y="2119"/>
                  <a:pt x="3738" y="2119"/>
                  <a:pt x="3738" y="2119"/>
                </a:cubicBezTo>
                <a:cubicBezTo>
                  <a:pt x="3738" y="2325"/>
                  <a:pt x="3571" y="2493"/>
                  <a:pt x="3365" y="2493"/>
                </a:cubicBezTo>
                <a:cubicBezTo>
                  <a:pt x="361" y="2493"/>
                  <a:pt x="361" y="2493"/>
                  <a:pt x="361" y="2493"/>
                </a:cubicBezTo>
                <a:cubicBezTo>
                  <a:pt x="161" y="2493"/>
                  <a:pt x="0" y="2331"/>
                  <a:pt x="0" y="2132"/>
                </a:cubicBezTo>
                <a:cubicBezTo>
                  <a:pt x="0" y="0"/>
                  <a:pt x="0" y="0"/>
                  <a:pt x="0" y="0"/>
                </a:cubicBezTo>
                <a:lnTo>
                  <a:pt x="3240" y="0"/>
                </a:lnTo>
                <a:close/>
                <a:moveTo>
                  <a:pt x="3240" y="499"/>
                </a:moveTo>
                <a:cubicBezTo>
                  <a:pt x="3240" y="1994"/>
                  <a:pt x="3240" y="1994"/>
                  <a:pt x="3240" y="1994"/>
                </a:cubicBezTo>
                <a:moveTo>
                  <a:pt x="2866" y="499"/>
                </a:moveTo>
                <a:cubicBezTo>
                  <a:pt x="374" y="499"/>
                  <a:pt x="374" y="499"/>
                  <a:pt x="374" y="499"/>
                </a:cubicBezTo>
                <a:moveTo>
                  <a:pt x="2866" y="1994"/>
                </a:moveTo>
                <a:cubicBezTo>
                  <a:pt x="1869" y="1994"/>
                  <a:pt x="1869" y="1994"/>
                  <a:pt x="1869" y="1994"/>
                </a:cubicBezTo>
                <a:moveTo>
                  <a:pt x="2866" y="1496"/>
                </a:moveTo>
                <a:cubicBezTo>
                  <a:pt x="1869" y="1496"/>
                  <a:pt x="1869" y="1496"/>
                  <a:pt x="1869" y="1496"/>
                </a:cubicBezTo>
                <a:moveTo>
                  <a:pt x="2866" y="997"/>
                </a:moveTo>
                <a:cubicBezTo>
                  <a:pt x="1869" y="997"/>
                  <a:pt x="1869" y="997"/>
                  <a:pt x="1869" y="997"/>
                </a:cubicBezTo>
                <a:moveTo>
                  <a:pt x="498" y="1994"/>
                </a:moveTo>
                <a:cubicBezTo>
                  <a:pt x="1495" y="1994"/>
                  <a:pt x="1495" y="1994"/>
                  <a:pt x="1495" y="1994"/>
                </a:cubicBezTo>
                <a:cubicBezTo>
                  <a:pt x="1495" y="992"/>
                  <a:pt x="1495" y="992"/>
                  <a:pt x="1495" y="992"/>
                </a:cubicBezTo>
                <a:cubicBezTo>
                  <a:pt x="498" y="992"/>
                  <a:pt x="498" y="992"/>
                  <a:pt x="498" y="992"/>
                </a:cubicBezTo>
                <a:lnTo>
                  <a:pt x="498" y="1994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 bwMode="auto">
          <a:xfrm rot="3420000">
            <a:off x="6603900" y="4617105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/>
        </p:nvSpPr>
        <p:spPr bwMode="auto">
          <a:xfrm rot="18900000" flipH="1">
            <a:off x="10504571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building_11"/>
          <p:cNvSpPr>
            <a:spLocks noChangeAspect="1" noEditPoints="1"/>
          </p:cNvSpPr>
          <p:nvPr/>
        </p:nvSpPr>
        <p:spPr bwMode="auto">
          <a:xfrm>
            <a:off x="10562906" y="4851299"/>
            <a:ext cx="411016" cy="221252"/>
          </a:xfrm>
          <a:custGeom>
            <a:avLst/>
            <a:gdLst>
              <a:gd name="T0" fmla="*/ 164 w 361"/>
              <a:gd name="T1" fmla="*/ 94 h 193"/>
              <a:gd name="T2" fmla="*/ 66 w 361"/>
              <a:gd name="T3" fmla="*/ 193 h 193"/>
              <a:gd name="T4" fmla="*/ 98 w 361"/>
              <a:gd name="T5" fmla="*/ 124 h 193"/>
              <a:gd name="T6" fmla="*/ 93 w 361"/>
              <a:gd name="T7" fmla="*/ 129 h 193"/>
              <a:gd name="T8" fmla="*/ 98 w 361"/>
              <a:gd name="T9" fmla="*/ 124 h 193"/>
              <a:gd name="T10" fmla="*/ 93 w 361"/>
              <a:gd name="T11" fmla="*/ 160 h 193"/>
              <a:gd name="T12" fmla="*/ 98 w 361"/>
              <a:gd name="T13" fmla="*/ 165 h 193"/>
              <a:gd name="T14" fmla="*/ 135 w 361"/>
              <a:gd name="T15" fmla="*/ 124 h 193"/>
              <a:gd name="T16" fmla="*/ 130 w 361"/>
              <a:gd name="T17" fmla="*/ 129 h 193"/>
              <a:gd name="T18" fmla="*/ 135 w 361"/>
              <a:gd name="T19" fmla="*/ 124 h 193"/>
              <a:gd name="T20" fmla="*/ 130 w 361"/>
              <a:gd name="T21" fmla="*/ 160 h 193"/>
              <a:gd name="T22" fmla="*/ 135 w 361"/>
              <a:gd name="T23" fmla="*/ 165 h 193"/>
              <a:gd name="T24" fmla="*/ 295 w 361"/>
              <a:gd name="T25" fmla="*/ 124 h 193"/>
              <a:gd name="T26" fmla="*/ 291 w 361"/>
              <a:gd name="T27" fmla="*/ 129 h 193"/>
              <a:gd name="T28" fmla="*/ 295 w 361"/>
              <a:gd name="T29" fmla="*/ 124 h 193"/>
              <a:gd name="T30" fmla="*/ 291 w 361"/>
              <a:gd name="T31" fmla="*/ 160 h 193"/>
              <a:gd name="T32" fmla="*/ 295 w 361"/>
              <a:gd name="T33" fmla="*/ 165 h 193"/>
              <a:gd name="T34" fmla="*/ 333 w 361"/>
              <a:gd name="T35" fmla="*/ 124 h 193"/>
              <a:gd name="T36" fmla="*/ 328 w 361"/>
              <a:gd name="T37" fmla="*/ 129 h 193"/>
              <a:gd name="T38" fmla="*/ 333 w 361"/>
              <a:gd name="T39" fmla="*/ 124 h 193"/>
              <a:gd name="T40" fmla="*/ 328 w 361"/>
              <a:gd name="T41" fmla="*/ 160 h 193"/>
              <a:gd name="T42" fmla="*/ 333 w 361"/>
              <a:gd name="T43" fmla="*/ 165 h 193"/>
              <a:gd name="T44" fmla="*/ 263 w 361"/>
              <a:gd name="T45" fmla="*/ 193 h 193"/>
              <a:gd name="T46" fmla="*/ 361 w 361"/>
              <a:gd name="T47" fmla="*/ 94 h 193"/>
              <a:gd name="T48" fmla="*/ 263 w 361"/>
              <a:gd name="T49" fmla="*/ 193 h 193"/>
              <a:gd name="T50" fmla="*/ 164 w 361"/>
              <a:gd name="T51" fmla="*/ 45 h 193"/>
              <a:gd name="T52" fmla="*/ 263 w 361"/>
              <a:gd name="T53" fmla="*/ 193 h 193"/>
              <a:gd name="T54" fmla="*/ 214 w 361"/>
              <a:gd name="T55" fmla="*/ 0 h 193"/>
              <a:gd name="T56" fmla="*/ 185 w 361"/>
              <a:gd name="T57" fmla="*/ 58 h 193"/>
              <a:gd name="T58" fmla="*/ 241 w 361"/>
              <a:gd name="T59" fmla="*/ 84 h 193"/>
              <a:gd name="T60" fmla="*/ 241 w 361"/>
              <a:gd name="T61" fmla="*/ 193 h 193"/>
              <a:gd name="T62" fmla="*/ 213 w 361"/>
              <a:gd name="T63" fmla="*/ 144 h 193"/>
              <a:gd name="T64" fmla="*/ 213 w 361"/>
              <a:gd name="T65" fmla="*/ 144 h 193"/>
              <a:gd name="T66" fmla="*/ 185 w 361"/>
              <a:gd name="T67" fmla="*/ 193 h 193"/>
              <a:gd name="T68" fmla="*/ 207 w 361"/>
              <a:gd name="T69" fmla="*/ 115 h 193"/>
              <a:gd name="T70" fmla="*/ 219 w 361"/>
              <a:gd name="T71" fmla="*/ 115 h 193"/>
              <a:gd name="T72" fmla="*/ 19 w 361"/>
              <a:gd name="T73" fmla="*/ 75 h 193"/>
              <a:gd name="T74" fmla="*/ 19 w 361"/>
              <a:gd name="T75" fmla="*/ 45 h 193"/>
              <a:gd name="T76" fmla="*/ 0 w 361"/>
              <a:gd name="T77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1" h="193">
                <a:moveTo>
                  <a:pt x="66" y="94"/>
                </a:moveTo>
                <a:cubicBezTo>
                  <a:pt x="164" y="94"/>
                  <a:pt x="164" y="94"/>
                  <a:pt x="164" y="94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66" y="193"/>
                  <a:pt x="66" y="193"/>
                  <a:pt x="66" y="193"/>
                </a:cubicBezTo>
                <a:lnTo>
                  <a:pt x="66" y="94"/>
                </a:lnTo>
                <a:close/>
                <a:moveTo>
                  <a:pt x="98" y="124"/>
                </a:moveTo>
                <a:cubicBezTo>
                  <a:pt x="93" y="124"/>
                  <a:pt x="93" y="124"/>
                  <a:pt x="93" y="124"/>
                </a:cubicBezTo>
                <a:cubicBezTo>
                  <a:pt x="93" y="129"/>
                  <a:pt x="93" y="129"/>
                  <a:pt x="93" y="129"/>
                </a:cubicBezTo>
                <a:cubicBezTo>
                  <a:pt x="98" y="129"/>
                  <a:pt x="98" y="129"/>
                  <a:pt x="98" y="129"/>
                </a:cubicBezTo>
                <a:lnTo>
                  <a:pt x="98" y="124"/>
                </a:lnTo>
                <a:close/>
                <a:moveTo>
                  <a:pt x="98" y="160"/>
                </a:moveTo>
                <a:cubicBezTo>
                  <a:pt x="93" y="160"/>
                  <a:pt x="93" y="160"/>
                  <a:pt x="93" y="160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8" y="165"/>
                  <a:pt x="98" y="165"/>
                  <a:pt x="98" y="165"/>
                </a:cubicBezTo>
                <a:lnTo>
                  <a:pt x="98" y="160"/>
                </a:lnTo>
                <a:close/>
                <a:moveTo>
                  <a:pt x="135" y="124"/>
                </a:moveTo>
                <a:cubicBezTo>
                  <a:pt x="130" y="124"/>
                  <a:pt x="130" y="124"/>
                  <a:pt x="130" y="124"/>
                </a:cubicBezTo>
                <a:cubicBezTo>
                  <a:pt x="130" y="129"/>
                  <a:pt x="130" y="129"/>
                  <a:pt x="130" y="129"/>
                </a:cubicBezTo>
                <a:cubicBezTo>
                  <a:pt x="135" y="129"/>
                  <a:pt x="135" y="129"/>
                  <a:pt x="135" y="129"/>
                </a:cubicBezTo>
                <a:lnTo>
                  <a:pt x="135" y="124"/>
                </a:lnTo>
                <a:close/>
                <a:moveTo>
                  <a:pt x="135" y="160"/>
                </a:moveTo>
                <a:cubicBezTo>
                  <a:pt x="130" y="160"/>
                  <a:pt x="130" y="160"/>
                  <a:pt x="130" y="160"/>
                </a:cubicBezTo>
                <a:cubicBezTo>
                  <a:pt x="130" y="165"/>
                  <a:pt x="130" y="165"/>
                  <a:pt x="130" y="165"/>
                </a:cubicBezTo>
                <a:cubicBezTo>
                  <a:pt x="135" y="165"/>
                  <a:pt x="135" y="165"/>
                  <a:pt x="135" y="165"/>
                </a:cubicBezTo>
                <a:lnTo>
                  <a:pt x="135" y="160"/>
                </a:lnTo>
                <a:close/>
                <a:moveTo>
                  <a:pt x="295" y="124"/>
                </a:moveTo>
                <a:cubicBezTo>
                  <a:pt x="291" y="124"/>
                  <a:pt x="291" y="124"/>
                  <a:pt x="291" y="124"/>
                </a:cubicBezTo>
                <a:cubicBezTo>
                  <a:pt x="291" y="129"/>
                  <a:pt x="291" y="129"/>
                  <a:pt x="291" y="129"/>
                </a:cubicBezTo>
                <a:cubicBezTo>
                  <a:pt x="295" y="129"/>
                  <a:pt x="295" y="129"/>
                  <a:pt x="295" y="129"/>
                </a:cubicBezTo>
                <a:lnTo>
                  <a:pt x="295" y="124"/>
                </a:lnTo>
                <a:close/>
                <a:moveTo>
                  <a:pt x="295" y="160"/>
                </a:moveTo>
                <a:cubicBezTo>
                  <a:pt x="291" y="160"/>
                  <a:pt x="291" y="160"/>
                  <a:pt x="291" y="160"/>
                </a:cubicBezTo>
                <a:cubicBezTo>
                  <a:pt x="291" y="165"/>
                  <a:pt x="291" y="165"/>
                  <a:pt x="291" y="165"/>
                </a:cubicBezTo>
                <a:cubicBezTo>
                  <a:pt x="295" y="165"/>
                  <a:pt x="295" y="165"/>
                  <a:pt x="295" y="165"/>
                </a:cubicBezTo>
                <a:lnTo>
                  <a:pt x="295" y="160"/>
                </a:lnTo>
                <a:close/>
                <a:moveTo>
                  <a:pt x="333" y="124"/>
                </a:moveTo>
                <a:cubicBezTo>
                  <a:pt x="328" y="124"/>
                  <a:pt x="328" y="124"/>
                  <a:pt x="328" y="124"/>
                </a:cubicBezTo>
                <a:cubicBezTo>
                  <a:pt x="328" y="129"/>
                  <a:pt x="328" y="129"/>
                  <a:pt x="328" y="129"/>
                </a:cubicBezTo>
                <a:cubicBezTo>
                  <a:pt x="333" y="129"/>
                  <a:pt x="333" y="129"/>
                  <a:pt x="333" y="129"/>
                </a:cubicBezTo>
                <a:lnTo>
                  <a:pt x="333" y="124"/>
                </a:lnTo>
                <a:close/>
                <a:moveTo>
                  <a:pt x="333" y="160"/>
                </a:moveTo>
                <a:cubicBezTo>
                  <a:pt x="328" y="160"/>
                  <a:pt x="328" y="160"/>
                  <a:pt x="328" y="160"/>
                </a:cubicBezTo>
                <a:cubicBezTo>
                  <a:pt x="328" y="165"/>
                  <a:pt x="328" y="165"/>
                  <a:pt x="328" y="165"/>
                </a:cubicBezTo>
                <a:cubicBezTo>
                  <a:pt x="333" y="165"/>
                  <a:pt x="333" y="165"/>
                  <a:pt x="333" y="165"/>
                </a:cubicBezTo>
                <a:lnTo>
                  <a:pt x="333" y="160"/>
                </a:lnTo>
                <a:close/>
                <a:moveTo>
                  <a:pt x="263" y="193"/>
                </a:moveTo>
                <a:cubicBezTo>
                  <a:pt x="361" y="193"/>
                  <a:pt x="361" y="193"/>
                  <a:pt x="361" y="193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263" y="94"/>
                  <a:pt x="263" y="94"/>
                  <a:pt x="263" y="94"/>
                </a:cubicBezTo>
                <a:lnTo>
                  <a:pt x="263" y="193"/>
                </a:lnTo>
                <a:close/>
                <a:moveTo>
                  <a:pt x="214" y="0"/>
                </a:moveTo>
                <a:cubicBezTo>
                  <a:pt x="164" y="45"/>
                  <a:pt x="164" y="45"/>
                  <a:pt x="164" y="45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263" y="193"/>
                  <a:pt x="263" y="193"/>
                  <a:pt x="263" y="193"/>
                </a:cubicBezTo>
                <a:cubicBezTo>
                  <a:pt x="263" y="45"/>
                  <a:pt x="263" y="45"/>
                  <a:pt x="263" y="45"/>
                </a:cubicBezTo>
                <a:lnTo>
                  <a:pt x="214" y="0"/>
                </a:lnTo>
                <a:close/>
                <a:moveTo>
                  <a:pt x="241" y="58"/>
                </a:moveTo>
                <a:cubicBezTo>
                  <a:pt x="185" y="58"/>
                  <a:pt x="185" y="58"/>
                  <a:pt x="185" y="58"/>
                </a:cubicBezTo>
                <a:cubicBezTo>
                  <a:pt x="185" y="84"/>
                  <a:pt x="185" y="84"/>
                  <a:pt x="185" y="84"/>
                </a:cubicBezTo>
                <a:cubicBezTo>
                  <a:pt x="241" y="84"/>
                  <a:pt x="241" y="84"/>
                  <a:pt x="241" y="84"/>
                </a:cubicBezTo>
                <a:lnTo>
                  <a:pt x="241" y="58"/>
                </a:lnTo>
                <a:close/>
                <a:moveTo>
                  <a:pt x="241" y="193"/>
                </a:moveTo>
                <a:cubicBezTo>
                  <a:pt x="241" y="144"/>
                  <a:pt x="241" y="144"/>
                  <a:pt x="241" y="144"/>
                </a:cubicBezTo>
                <a:cubicBezTo>
                  <a:pt x="213" y="144"/>
                  <a:pt x="213" y="144"/>
                  <a:pt x="213" y="144"/>
                </a:cubicBezTo>
                <a:cubicBezTo>
                  <a:pt x="213" y="193"/>
                  <a:pt x="213" y="193"/>
                  <a:pt x="213" y="193"/>
                </a:cubicBezTo>
                <a:moveTo>
                  <a:pt x="213" y="144"/>
                </a:moveTo>
                <a:cubicBezTo>
                  <a:pt x="185" y="144"/>
                  <a:pt x="185" y="144"/>
                  <a:pt x="185" y="144"/>
                </a:cubicBezTo>
                <a:cubicBezTo>
                  <a:pt x="185" y="193"/>
                  <a:pt x="185" y="193"/>
                  <a:pt x="185" y="193"/>
                </a:cubicBezTo>
                <a:moveTo>
                  <a:pt x="213" y="109"/>
                </a:moveTo>
                <a:cubicBezTo>
                  <a:pt x="210" y="109"/>
                  <a:pt x="207" y="112"/>
                  <a:pt x="207" y="115"/>
                </a:cubicBezTo>
                <a:cubicBezTo>
                  <a:pt x="207" y="119"/>
                  <a:pt x="210" y="122"/>
                  <a:pt x="213" y="122"/>
                </a:cubicBezTo>
                <a:cubicBezTo>
                  <a:pt x="217" y="122"/>
                  <a:pt x="219" y="119"/>
                  <a:pt x="219" y="115"/>
                </a:cubicBezTo>
                <a:cubicBezTo>
                  <a:pt x="219" y="112"/>
                  <a:pt x="217" y="109"/>
                  <a:pt x="213" y="109"/>
                </a:cubicBezTo>
                <a:close/>
                <a:moveTo>
                  <a:pt x="19" y="75"/>
                </a:moveTo>
                <a:cubicBezTo>
                  <a:pt x="50" y="62"/>
                  <a:pt x="50" y="62"/>
                  <a:pt x="50" y="62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193"/>
                  <a:pt x="19" y="193"/>
                  <a:pt x="19" y="193"/>
                </a:cubicBezTo>
                <a:moveTo>
                  <a:pt x="0" y="193"/>
                </a:moveTo>
                <a:cubicBezTo>
                  <a:pt x="38" y="193"/>
                  <a:pt x="38" y="193"/>
                  <a:pt x="38" y="193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 bwMode="auto">
          <a:xfrm rot="720000" flipH="1">
            <a:off x="8345595" y="581413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TagLegacy_E1CB"/>
          <p:cNvSpPr>
            <a:spLocks noChangeAspect="1" noEditPoints="1"/>
          </p:cNvSpPr>
          <p:nvPr/>
        </p:nvSpPr>
        <p:spPr bwMode="auto">
          <a:xfrm>
            <a:off x="8443599" y="5945202"/>
            <a:ext cx="327656" cy="261538"/>
          </a:xfrm>
          <a:custGeom>
            <a:avLst/>
            <a:gdLst>
              <a:gd name="T0" fmla="*/ 2950 w 3700"/>
              <a:gd name="T1" fmla="*/ 1330 h 2952"/>
              <a:gd name="T2" fmla="*/ 1328 w 3700"/>
              <a:gd name="T3" fmla="*/ 2952 h 2952"/>
              <a:gd name="T4" fmla="*/ 0 w 3700"/>
              <a:gd name="T5" fmla="*/ 1620 h 2952"/>
              <a:gd name="T6" fmla="*/ 1620 w 3700"/>
              <a:gd name="T7" fmla="*/ 0 h 2952"/>
              <a:gd name="T8" fmla="*/ 2951 w 3700"/>
              <a:gd name="T9" fmla="*/ 1 h 2952"/>
              <a:gd name="T10" fmla="*/ 2950 w 3700"/>
              <a:gd name="T11" fmla="*/ 1330 h 2952"/>
              <a:gd name="T12" fmla="*/ 1820 w 3700"/>
              <a:gd name="T13" fmla="*/ 2460 h 2952"/>
              <a:gd name="T14" fmla="*/ 2576 w 3700"/>
              <a:gd name="T15" fmla="*/ 2753 h 2952"/>
              <a:gd name="T16" fmla="*/ 3700 w 3700"/>
              <a:gd name="T17" fmla="*/ 1629 h 2952"/>
              <a:gd name="T18" fmla="*/ 2576 w 3700"/>
              <a:gd name="T19" fmla="*/ 505 h 2952"/>
              <a:gd name="T20" fmla="*/ 2421 w 3700"/>
              <a:gd name="T21" fmla="*/ 505 h 2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0" h="2952">
                <a:moveTo>
                  <a:pt x="2950" y="1330"/>
                </a:moveTo>
                <a:cubicBezTo>
                  <a:pt x="1328" y="2952"/>
                  <a:pt x="1328" y="2952"/>
                  <a:pt x="1328" y="2952"/>
                </a:cubicBezTo>
                <a:cubicBezTo>
                  <a:pt x="0" y="1620"/>
                  <a:pt x="0" y="1620"/>
                  <a:pt x="0" y="1620"/>
                </a:cubicBezTo>
                <a:cubicBezTo>
                  <a:pt x="1620" y="0"/>
                  <a:pt x="1620" y="0"/>
                  <a:pt x="1620" y="0"/>
                </a:cubicBezTo>
                <a:cubicBezTo>
                  <a:pt x="2951" y="1"/>
                  <a:pt x="2951" y="1"/>
                  <a:pt x="2951" y="1"/>
                </a:cubicBezTo>
                <a:lnTo>
                  <a:pt x="2950" y="1330"/>
                </a:lnTo>
                <a:close/>
                <a:moveTo>
                  <a:pt x="1820" y="2460"/>
                </a:moveTo>
                <a:cubicBezTo>
                  <a:pt x="2020" y="2642"/>
                  <a:pt x="2285" y="2753"/>
                  <a:pt x="2576" y="2753"/>
                </a:cubicBezTo>
                <a:cubicBezTo>
                  <a:pt x="3197" y="2753"/>
                  <a:pt x="3700" y="2249"/>
                  <a:pt x="3700" y="1629"/>
                </a:cubicBezTo>
                <a:cubicBezTo>
                  <a:pt x="3700" y="1008"/>
                  <a:pt x="3198" y="505"/>
                  <a:pt x="2576" y="505"/>
                </a:cubicBezTo>
                <a:cubicBezTo>
                  <a:pt x="2421" y="505"/>
                  <a:pt x="2421" y="505"/>
                  <a:pt x="2421" y="50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 bwMode="auto">
          <a:xfrm rot="16920000" flipH="1">
            <a:off x="6218765" y="25391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Freeform 13"/>
          <p:cNvSpPr>
            <a:spLocks noEditPoints="1"/>
          </p:cNvSpPr>
          <p:nvPr/>
        </p:nvSpPr>
        <p:spPr bwMode="auto">
          <a:xfrm>
            <a:off x="6321253" y="2652978"/>
            <a:ext cx="318688" cy="295924"/>
          </a:xfrm>
          <a:custGeom>
            <a:avLst/>
            <a:gdLst>
              <a:gd name="T0" fmla="*/ 27 w 349"/>
              <a:gd name="T1" fmla="*/ 296 h 323"/>
              <a:gd name="T2" fmla="*/ 54 w 349"/>
              <a:gd name="T3" fmla="*/ 268 h 323"/>
              <a:gd name="T4" fmla="*/ 81 w 349"/>
              <a:gd name="T5" fmla="*/ 296 h 323"/>
              <a:gd name="T6" fmla="*/ 54 w 349"/>
              <a:gd name="T7" fmla="*/ 323 h 323"/>
              <a:gd name="T8" fmla="*/ 27 w 349"/>
              <a:gd name="T9" fmla="*/ 296 h 323"/>
              <a:gd name="T10" fmla="*/ 183 w 349"/>
              <a:gd name="T11" fmla="*/ 323 h 323"/>
              <a:gd name="T12" fmla="*/ 210 w 349"/>
              <a:gd name="T13" fmla="*/ 296 h 323"/>
              <a:gd name="T14" fmla="*/ 183 w 349"/>
              <a:gd name="T15" fmla="*/ 268 h 323"/>
              <a:gd name="T16" fmla="*/ 155 w 349"/>
              <a:gd name="T17" fmla="*/ 296 h 323"/>
              <a:gd name="T18" fmla="*/ 183 w 349"/>
              <a:gd name="T19" fmla="*/ 323 h 323"/>
              <a:gd name="T20" fmla="*/ 194 w 349"/>
              <a:gd name="T21" fmla="*/ 192 h 323"/>
              <a:gd name="T22" fmla="*/ 159 w 349"/>
              <a:gd name="T23" fmla="*/ 85 h 323"/>
              <a:gd name="T24" fmla="*/ 110 w 349"/>
              <a:gd name="T25" fmla="*/ 39 h 323"/>
              <a:gd name="T26" fmla="*/ 22 w 349"/>
              <a:gd name="T27" fmla="*/ 39 h 323"/>
              <a:gd name="T28" fmla="*/ 0 w 349"/>
              <a:gd name="T29" fmla="*/ 61 h 323"/>
              <a:gd name="T30" fmla="*/ 0 w 349"/>
              <a:gd name="T31" fmla="*/ 296 h 323"/>
              <a:gd name="T32" fmla="*/ 27 w 349"/>
              <a:gd name="T33" fmla="*/ 296 h 323"/>
              <a:gd name="T34" fmla="*/ 81 w 349"/>
              <a:gd name="T35" fmla="*/ 296 h 323"/>
              <a:gd name="T36" fmla="*/ 155 w 349"/>
              <a:gd name="T37" fmla="*/ 296 h 323"/>
              <a:gd name="T38" fmla="*/ 210 w 349"/>
              <a:gd name="T39" fmla="*/ 296 h 323"/>
              <a:gd name="T40" fmla="*/ 235 w 349"/>
              <a:gd name="T41" fmla="*/ 296 h 323"/>
              <a:gd name="T42" fmla="*/ 235 w 349"/>
              <a:gd name="T43" fmla="*/ 0 h 323"/>
              <a:gd name="T44" fmla="*/ 235 w 349"/>
              <a:gd name="T45" fmla="*/ 272 h 323"/>
              <a:gd name="T46" fmla="*/ 349 w 349"/>
              <a:gd name="T47" fmla="*/ 272 h 323"/>
              <a:gd name="T48" fmla="*/ 0 w 349"/>
              <a:gd name="T49" fmla="*/ 139 h 323"/>
              <a:gd name="T50" fmla="*/ 81 w 349"/>
              <a:gd name="T51" fmla="*/ 139 h 323"/>
              <a:gd name="T52" fmla="*/ 81 w 349"/>
              <a:gd name="T53" fmla="*/ 192 h 323"/>
              <a:gd name="T54" fmla="*/ 235 w 349"/>
              <a:gd name="T55" fmla="*/ 192 h 323"/>
              <a:gd name="T56" fmla="*/ 315 w 349"/>
              <a:gd name="T57" fmla="*/ 35 h 323"/>
              <a:gd name="T58" fmla="*/ 281 w 349"/>
              <a:gd name="T59" fmla="*/ 35 h 323"/>
              <a:gd name="T60" fmla="*/ 281 w 349"/>
              <a:gd name="T61" fmla="*/ 68 h 323"/>
              <a:gd name="T62" fmla="*/ 315 w 349"/>
              <a:gd name="T63" fmla="*/ 68 h 323"/>
              <a:gd name="T64" fmla="*/ 315 w 349"/>
              <a:gd name="T65" fmla="*/ 35 h 323"/>
              <a:gd name="T66" fmla="*/ 315 w 349"/>
              <a:gd name="T67" fmla="*/ 112 h 323"/>
              <a:gd name="T68" fmla="*/ 281 w 349"/>
              <a:gd name="T69" fmla="*/ 112 h 323"/>
              <a:gd name="T70" fmla="*/ 281 w 349"/>
              <a:gd name="T71" fmla="*/ 145 h 323"/>
              <a:gd name="T72" fmla="*/ 315 w 349"/>
              <a:gd name="T73" fmla="*/ 145 h 323"/>
              <a:gd name="T74" fmla="*/ 315 w 349"/>
              <a:gd name="T75" fmla="*/ 112 h 323"/>
              <a:gd name="T76" fmla="*/ 315 w 349"/>
              <a:gd name="T77" fmla="*/ 189 h 323"/>
              <a:gd name="T78" fmla="*/ 281 w 349"/>
              <a:gd name="T79" fmla="*/ 189 h 323"/>
              <a:gd name="T80" fmla="*/ 281 w 349"/>
              <a:gd name="T81" fmla="*/ 222 h 323"/>
              <a:gd name="T82" fmla="*/ 315 w 349"/>
              <a:gd name="T83" fmla="*/ 222 h 323"/>
              <a:gd name="T84" fmla="*/ 315 w 349"/>
              <a:gd name="T85" fmla="*/ 18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9" h="323">
                <a:moveTo>
                  <a:pt x="27" y="296"/>
                </a:moveTo>
                <a:cubicBezTo>
                  <a:pt x="27" y="281"/>
                  <a:pt x="39" y="268"/>
                  <a:pt x="54" y="268"/>
                </a:cubicBezTo>
                <a:cubicBezTo>
                  <a:pt x="69" y="268"/>
                  <a:pt x="81" y="281"/>
                  <a:pt x="81" y="296"/>
                </a:cubicBezTo>
                <a:cubicBezTo>
                  <a:pt x="81" y="311"/>
                  <a:pt x="69" y="323"/>
                  <a:pt x="54" y="323"/>
                </a:cubicBezTo>
                <a:cubicBezTo>
                  <a:pt x="39" y="323"/>
                  <a:pt x="27" y="311"/>
                  <a:pt x="27" y="296"/>
                </a:cubicBezTo>
                <a:close/>
                <a:moveTo>
                  <a:pt x="183" y="323"/>
                </a:moveTo>
                <a:cubicBezTo>
                  <a:pt x="198" y="323"/>
                  <a:pt x="210" y="311"/>
                  <a:pt x="210" y="296"/>
                </a:cubicBezTo>
                <a:cubicBezTo>
                  <a:pt x="210" y="281"/>
                  <a:pt x="198" y="268"/>
                  <a:pt x="183" y="268"/>
                </a:cubicBezTo>
                <a:cubicBezTo>
                  <a:pt x="167" y="268"/>
                  <a:pt x="155" y="281"/>
                  <a:pt x="155" y="296"/>
                </a:cubicBezTo>
                <a:cubicBezTo>
                  <a:pt x="155" y="311"/>
                  <a:pt x="167" y="323"/>
                  <a:pt x="183" y="323"/>
                </a:cubicBezTo>
                <a:close/>
                <a:moveTo>
                  <a:pt x="194" y="192"/>
                </a:moveTo>
                <a:cubicBezTo>
                  <a:pt x="159" y="85"/>
                  <a:pt x="159" y="85"/>
                  <a:pt x="159" y="85"/>
                </a:cubicBezTo>
                <a:cubicBezTo>
                  <a:pt x="150" y="62"/>
                  <a:pt x="135" y="39"/>
                  <a:pt x="110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10" y="39"/>
                  <a:pt x="0" y="49"/>
                  <a:pt x="0" y="61"/>
                </a:cubicBezTo>
                <a:cubicBezTo>
                  <a:pt x="0" y="296"/>
                  <a:pt x="0" y="296"/>
                  <a:pt x="0" y="296"/>
                </a:cubicBezTo>
                <a:cubicBezTo>
                  <a:pt x="27" y="296"/>
                  <a:pt x="27" y="296"/>
                  <a:pt x="27" y="296"/>
                </a:cubicBezTo>
                <a:moveTo>
                  <a:pt x="81" y="296"/>
                </a:moveTo>
                <a:cubicBezTo>
                  <a:pt x="155" y="296"/>
                  <a:pt x="155" y="296"/>
                  <a:pt x="155" y="296"/>
                </a:cubicBezTo>
                <a:moveTo>
                  <a:pt x="210" y="296"/>
                </a:moveTo>
                <a:cubicBezTo>
                  <a:pt x="235" y="296"/>
                  <a:pt x="235" y="296"/>
                  <a:pt x="235" y="296"/>
                </a:cubicBezTo>
                <a:cubicBezTo>
                  <a:pt x="235" y="0"/>
                  <a:pt x="235" y="0"/>
                  <a:pt x="235" y="0"/>
                </a:cubicBezTo>
                <a:moveTo>
                  <a:pt x="235" y="272"/>
                </a:moveTo>
                <a:cubicBezTo>
                  <a:pt x="349" y="272"/>
                  <a:pt x="349" y="272"/>
                  <a:pt x="349" y="272"/>
                </a:cubicBezTo>
                <a:moveTo>
                  <a:pt x="0" y="139"/>
                </a:moveTo>
                <a:cubicBezTo>
                  <a:pt x="81" y="139"/>
                  <a:pt x="81" y="139"/>
                  <a:pt x="81" y="139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235" y="192"/>
                  <a:pt x="235" y="192"/>
                  <a:pt x="235" y="192"/>
                </a:cubicBezTo>
                <a:moveTo>
                  <a:pt x="315" y="35"/>
                </a:moveTo>
                <a:cubicBezTo>
                  <a:pt x="281" y="35"/>
                  <a:pt x="281" y="35"/>
                  <a:pt x="281" y="35"/>
                </a:cubicBezTo>
                <a:cubicBezTo>
                  <a:pt x="281" y="68"/>
                  <a:pt x="281" y="68"/>
                  <a:pt x="281" y="68"/>
                </a:cubicBezTo>
                <a:cubicBezTo>
                  <a:pt x="315" y="68"/>
                  <a:pt x="315" y="68"/>
                  <a:pt x="315" y="68"/>
                </a:cubicBezTo>
                <a:lnTo>
                  <a:pt x="315" y="35"/>
                </a:lnTo>
                <a:close/>
                <a:moveTo>
                  <a:pt x="315" y="112"/>
                </a:moveTo>
                <a:cubicBezTo>
                  <a:pt x="281" y="112"/>
                  <a:pt x="281" y="112"/>
                  <a:pt x="281" y="112"/>
                </a:cubicBezTo>
                <a:cubicBezTo>
                  <a:pt x="281" y="145"/>
                  <a:pt x="281" y="145"/>
                  <a:pt x="281" y="145"/>
                </a:cubicBezTo>
                <a:cubicBezTo>
                  <a:pt x="315" y="145"/>
                  <a:pt x="315" y="145"/>
                  <a:pt x="315" y="145"/>
                </a:cubicBezTo>
                <a:lnTo>
                  <a:pt x="315" y="112"/>
                </a:lnTo>
                <a:close/>
                <a:moveTo>
                  <a:pt x="315" y="189"/>
                </a:moveTo>
                <a:cubicBezTo>
                  <a:pt x="281" y="189"/>
                  <a:pt x="281" y="189"/>
                  <a:pt x="281" y="189"/>
                </a:cubicBezTo>
                <a:cubicBezTo>
                  <a:pt x="281" y="222"/>
                  <a:pt x="281" y="222"/>
                  <a:pt x="281" y="222"/>
                </a:cubicBezTo>
                <a:cubicBezTo>
                  <a:pt x="315" y="222"/>
                  <a:pt x="315" y="222"/>
                  <a:pt x="315" y="222"/>
                </a:cubicBezTo>
                <a:lnTo>
                  <a:pt x="315" y="189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 bwMode="auto">
          <a:xfrm rot="720000" flipH="1">
            <a:off x="9493797" y="412277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Freeform 33"/>
          <p:cNvSpPr>
            <a:spLocks/>
          </p:cNvSpPr>
          <p:nvPr/>
        </p:nvSpPr>
        <p:spPr bwMode="auto">
          <a:xfrm>
            <a:off x="9596997" y="539765"/>
            <a:ext cx="317264" cy="268688"/>
          </a:xfrm>
          <a:custGeom>
            <a:avLst/>
            <a:gdLst>
              <a:gd name="T0" fmla="*/ 36 w 3778"/>
              <a:gd name="T1" fmla="*/ 1130 h 3199"/>
              <a:gd name="T2" fmla="*/ 19 w 3778"/>
              <a:gd name="T3" fmla="*/ 1010 h 3199"/>
              <a:gd name="T4" fmla="*/ 291 w 3778"/>
              <a:gd name="T5" fmla="*/ 276 h 3199"/>
              <a:gd name="T6" fmla="*/ 958 w 3778"/>
              <a:gd name="T7" fmla="*/ 0 h 3199"/>
              <a:gd name="T8" fmla="*/ 1624 w 3778"/>
              <a:gd name="T9" fmla="*/ 276 h 3199"/>
              <a:gd name="T10" fmla="*/ 1895 w 3778"/>
              <a:gd name="T11" fmla="*/ 547 h 3199"/>
              <a:gd name="T12" fmla="*/ 2166 w 3778"/>
              <a:gd name="T13" fmla="*/ 276 h 3199"/>
              <a:gd name="T14" fmla="*/ 2833 w 3778"/>
              <a:gd name="T15" fmla="*/ 0 h 3199"/>
              <a:gd name="T16" fmla="*/ 3499 w 3778"/>
              <a:gd name="T17" fmla="*/ 276 h 3199"/>
              <a:gd name="T18" fmla="*/ 3771 w 3778"/>
              <a:gd name="T19" fmla="*/ 906 h 3199"/>
              <a:gd name="T20" fmla="*/ 3579 w 3778"/>
              <a:gd name="T21" fmla="*/ 1510 h 3199"/>
              <a:gd name="T22" fmla="*/ 2768 w 3778"/>
              <a:gd name="T23" fmla="*/ 1510 h 3199"/>
              <a:gd name="T24" fmla="*/ 2520 w 3778"/>
              <a:gd name="T25" fmla="*/ 1262 h 3199"/>
              <a:gd name="T26" fmla="*/ 1895 w 3778"/>
              <a:gd name="T27" fmla="*/ 1887 h 3199"/>
              <a:gd name="T28" fmla="*/ 1020 w 3778"/>
              <a:gd name="T29" fmla="*/ 1012 h 3199"/>
              <a:gd name="T30" fmla="*/ 522 w 3778"/>
              <a:gd name="T31" fmla="*/ 1510 h 3199"/>
              <a:gd name="T32" fmla="*/ 207 w 3778"/>
              <a:gd name="T33" fmla="*/ 1511 h 3199"/>
              <a:gd name="T34" fmla="*/ 1895 w 3778"/>
              <a:gd name="T35" fmla="*/ 3199 h 3199"/>
              <a:gd name="T36" fmla="*/ 3214 w 3778"/>
              <a:gd name="T37" fmla="*/ 187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78" h="3199">
                <a:moveTo>
                  <a:pt x="36" y="1130"/>
                </a:moveTo>
                <a:cubicBezTo>
                  <a:pt x="19" y="1010"/>
                  <a:pt x="19" y="1010"/>
                  <a:pt x="19" y="1010"/>
                </a:cubicBezTo>
                <a:cubicBezTo>
                  <a:pt x="0" y="738"/>
                  <a:pt x="98" y="469"/>
                  <a:pt x="291" y="276"/>
                </a:cubicBezTo>
                <a:cubicBezTo>
                  <a:pt x="469" y="98"/>
                  <a:pt x="706" y="0"/>
                  <a:pt x="958" y="0"/>
                </a:cubicBezTo>
                <a:cubicBezTo>
                  <a:pt x="1209" y="0"/>
                  <a:pt x="1446" y="98"/>
                  <a:pt x="1624" y="276"/>
                </a:cubicBezTo>
                <a:cubicBezTo>
                  <a:pt x="1895" y="547"/>
                  <a:pt x="1895" y="547"/>
                  <a:pt x="1895" y="547"/>
                </a:cubicBezTo>
                <a:cubicBezTo>
                  <a:pt x="2166" y="276"/>
                  <a:pt x="2166" y="276"/>
                  <a:pt x="2166" y="276"/>
                </a:cubicBezTo>
                <a:cubicBezTo>
                  <a:pt x="2344" y="98"/>
                  <a:pt x="2581" y="0"/>
                  <a:pt x="2833" y="0"/>
                </a:cubicBezTo>
                <a:cubicBezTo>
                  <a:pt x="3084" y="0"/>
                  <a:pt x="3321" y="98"/>
                  <a:pt x="3499" y="276"/>
                </a:cubicBezTo>
                <a:cubicBezTo>
                  <a:pt x="3667" y="444"/>
                  <a:pt x="3764" y="668"/>
                  <a:pt x="3771" y="906"/>
                </a:cubicBezTo>
                <a:cubicBezTo>
                  <a:pt x="3778" y="1125"/>
                  <a:pt x="3710" y="1337"/>
                  <a:pt x="3579" y="1510"/>
                </a:cubicBezTo>
                <a:cubicBezTo>
                  <a:pt x="2768" y="1510"/>
                  <a:pt x="2768" y="1510"/>
                  <a:pt x="2768" y="1510"/>
                </a:cubicBezTo>
                <a:cubicBezTo>
                  <a:pt x="2520" y="1262"/>
                  <a:pt x="2520" y="1262"/>
                  <a:pt x="2520" y="1262"/>
                </a:cubicBezTo>
                <a:cubicBezTo>
                  <a:pt x="1895" y="1887"/>
                  <a:pt x="1895" y="1887"/>
                  <a:pt x="1895" y="1887"/>
                </a:cubicBezTo>
                <a:cubicBezTo>
                  <a:pt x="1020" y="1012"/>
                  <a:pt x="1020" y="1012"/>
                  <a:pt x="1020" y="1012"/>
                </a:cubicBezTo>
                <a:cubicBezTo>
                  <a:pt x="522" y="1510"/>
                  <a:pt x="522" y="1510"/>
                  <a:pt x="522" y="1510"/>
                </a:cubicBezTo>
                <a:cubicBezTo>
                  <a:pt x="207" y="1511"/>
                  <a:pt x="207" y="1511"/>
                  <a:pt x="207" y="1511"/>
                </a:cubicBezTo>
                <a:cubicBezTo>
                  <a:pt x="1895" y="3199"/>
                  <a:pt x="1895" y="3199"/>
                  <a:pt x="1895" y="3199"/>
                </a:cubicBezTo>
                <a:cubicBezTo>
                  <a:pt x="3214" y="1879"/>
                  <a:pt x="3214" y="1879"/>
                  <a:pt x="3214" y="187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 bwMode="auto">
          <a:xfrm rot="4740000">
            <a:off x="6209158" y="3640084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Freeform 17"/>
          <p:cNvSpPr>
            <a:spLocks noEditPoints="1"/>
          </p:cNvSpPr>
          <p:nvPr/>
        </p:nvSpPr>
        <p:spPr bwMode="auto">
          <a:xfrm>
            <a:off x="6298629" y="3742915"/>
            <a:ext cx="344722" cy="318002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 bwMode="auto">
          <a:xfrm rot="3420000">
            <a:off x="11235494" y="1609312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Freeform 5"/>
          <p:cNvSpPr>
            <a:spLocks noEditPoints="1"/>
          </p:cNvSpPr>
          <p:nvPr/>
        </p:nvSpPr>
        <p:spPr bwMode="auto">
          <a:xfrm>
            <a:off x="11397541" y="1759653"/>
            <a:ext cx="199570" cy="22298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 bwMode="auto">
          <a:xfrm rot="2040000">
            <a:off x="10463780" y="8240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Freeform 5"/>
          <p:cNvSpPr>
            <a:spLocks noEditPoints="1"/>
          </p:cNvSpPr>
          <p:nvPr/>
        </p:nvSpPr>
        <p:spPr bwMode="auto">
          <a:xfrm>
            <a:off x="10628361" y="930291"/>
            <a:ext cx="194502" cy="311106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 bwMode="auto">
          <a:xfrm rot="5400000">
            <a:off x="6673491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DeveloperTools_EC7A"/>
          <p:cNvSpPr>
            <a:spLocks noChangeAspect="1" noEditPoints="1"/>
          </p:cNvSpPr>
          <p:nvPr/>
        </p:nvSpPr>
        <p:spPr bwMode="auto">
          <a:xfrm>
            <a:off x="6836160" y="3215625"/>
            <a:ext cx="202348" cy="318830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8917686" y="535539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3" name="Group 196"/>
          <p:cNvGrpSpPr>
            <a:grpSpLocks noChangeAspect="1"/>
          </p:cNvGrpSpPr>
          <p:nvPr/>
        </p:nvGrpSpPr>
        <p:grpSpPr bwMode="auto">
          <a:xfrm>
            <a:off x="9093375" y="5451258"/>
            <a:ext cx="176308" cy="335955"/>
            <a:chOff x="7261" y="805"/>
            <a:chExt cx="127" cy="242"/>
          </a:xfrm>
        </p:grpSpPr>
        <p:sp>
          <p:nvSpPr>
            <p:cNvPr id="114" name="Freeform 197"/>
            <p:cNvSpPr>
              <a:spLocks/>
            </p:cNvSpPr>
            <p:nvPr/>
          </p:nvSpPr>
          <p:spPr bwMode="auto">
            <a:xfrm>
              <a:off x="7323" y="805"/>
              <a:ext cx="65" cy="194"/>
            </a:xfrm>
            <a:custGeom>
              <a:avLst/>
              <a:gdLst>
                <a:gd name="T0" fmla="*/ 90 w 90"/>
                <a:gd name="T1" fmla="*/ 166 h 268"/>
                <a:gd name="T2" fmla="*/ 90 w 90"/>
                <a:gd name="T3" fmla="*/ 46 h 268"/>
                <a:gd name="T4" fmla="*/ 45 w 90"/>
                <a:gd name="T5" fmla="*/ 0 h 268"/>
                <a:gd name="T6" fmla="*/ 0 w 90"/>
                <a:gd name="T7" fmla="*/ 46 h 268"/>
                <a:gd name="T8" fmla="*/ 0 w 9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8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5" name="Freeform 198"/>
            <p:cNvSpPr>
              <a:spLocks/>
            </p:cNvSpPr>
            <p:nvPr/>
          </p:nvSpPr>
          <p:spPr bwMode="auto">
            <a:xfrm>
              <a:off x="7261" y="805"/>
              <a:ext cx="95" cy="194"/>
            </a:xfrm>
            <a:custGeom>
              <a:avLst/>
              <a:gdLst>
                <a:gd name="T0" fmla="*/ 131 w 131"/>
                <a:gd name="T1" fmla="*/ 0 h 268"/>
                <a:gd name="T2" fmla="*/ 45 w 131"/>
                <a:gd name="T3" fmla="*/ 0 h 268"/>
                <a:gd name="T4" fmla="*/ 0 w 131"/>
                <a:gd name="T5" fmla="*/ 46 h 268"/>
                <a:gd name="T6" fmla="*/ 0 w 131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268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6" name="Freeform 199"/>
            <p:cNvSpPr>
              <a:spLocks/>
            </p:cNvSpPr>
            <p:nvPr/>
          </p:nvSpPr>
          <p:spPr bwMode="auto">
            <a:xfrm>
              <a:off x="7322" y="992"/>
              <a:ext cx="66" cy="55"/>
            </a:xfrm>
            <a:custGeom>
              <a:avLst/>
              <a:gdLst>
                <a:gd name="T0" fmla="*/ 91 w 91"/>
                <a:gd name="T1" fmla="*/ 0 h 77"/>
                <a:gd name="T2" fmla="*/ 91 w 91"/>
                <a:gd name="T3" fmla="*/ 32 h 77"/>
                <a:gd name="T4" fmla="*/ 46 w 91"/>
                <a:gd name="T5" fmla="*/ 77 h 77"/>
                <a:gd name="T6" fmla="*/ 0 w 91"/>
                <a:gd name="T7" fmla="*/ 32 h 77"/>
                <a:gd name="T8" fmla="*/ 0 w 91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7" name="Freeform 200"/>
            <p:cNvSpPr>
              <a:spLocks/>
            </p:cNvSpPr>
            <p:nvPr/>
          </p:nvSpPr>
          <p:spPr bwMode="auto">
            <a:xfrm>
              <a:off x="7261" y="996"/>
              <a:ext cx="95" cy="51"/>
            </a:xfrm>
            <a:custGeom>
              <a:avLst/>
              <a:gdLst>
                <a:gd name="T0" fmla="*/ 131 w 131"/>
                <a:gd name="T1" fmla="*/ 71 h 71"/>
                <a:gd name="T2" fmla="*/ 45 w 131"/>
                <a:gd name="T3" fmla="*/ 71 h 71"/>
                <a:gd name="T4" fmla="*/ 0 w 131"/>
                <a:gd name="T5" fmla="*/ 26 h 71"/>
                <a:gd name="T6" fmla="*/ 0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8" name="Oval 201"/>
            <p:cNvSpPr>
              <a:spLocks noChangeArrowheads="1"/>
            </p:cNvSpPr>
            <p:nvPr/>
          </p:nvSpPr>
          <p:spPr bwMode="auto">
            <a:xfrm>
              <a:off x="7287" y="878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9" name="Oval 202"/>
            <p:cNvSpPr>
              <a:spLocks noChangeArrowheads="1"/>
            </p:cNvSpPr>
            <p:nvPr/>
          </p:nvSpPr>
          <p:spPr bwMode="auto">
            <a:xfrm>
              <a:off x="7287" y="923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0" name="Oval 203"/>
            <p:cNvSpPr>
              <a:spLocks noChangeArrowheads="1"/>
            </p:cNvSpPr>
            <p:nvPr/>
          </p:nvSpPr>
          <p:spPr bwMode="auto">
            <a:xfrm>
              <a:off x="7287" y="967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3" name="Oval 92"/>
          <p:cNvSpPr/>
          <p:nvPr/>
        </p:nvSpPr>
        <p:spPr bwMode="auto">
          <a:xfrm rot="1320000">
            <a:off x="8076996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 rot="18900000" flipH="1">
            <a:off x="7330799" y="1524311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 rot="17580000" flipH="1">
            <a:off x="6851893" y="2234320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Freeform 5"/>
          <p:cNvSpPr>
            <a:spLocks noEditPoints="1"/>
          </p:cNvSpPr>
          <p:nvPr/>
        </p:nvSpPr>
        <p:spPr bwMode="auto">
          <a:xfrm>
            <a:off x="6940176" y="2406665"/>
            <a:ext cx="351120" cy="182994"/>
          </a:xfrm>
          <a:custGeom>
            <a:avLst/>
            <a:gdLst>
              <a:gd name="T0" fmla="*/ 1751 w 3752"/>
              <a:gd name="T1" fmla="*/ 500 h 2002"/>
              <a:gd name="T2" fmla="*/ 2001 w 3752"/>
              <a:gd name="T3" fmla="*/ 500 h 2002"/>
              <a:gd name="T4" fmla="*/ 0 w 3752"/>
              <a:gd name="T5" fmla="*/ 885 h 2002"/>
              <a:gd name="T6" fmla="*/ 170 w 3752"/>
              <a:gd name="T7" fmla="*/ 940 h 2002"/>
              <a:gd name="T8" fmla="*/ 1336 w 3752"/>
              <a:gd name="T9" fmla="*/ 1124 h 2002"/>
              <a:gd name="T10" fmla="*/ 2493 w 3752"/>
              <a:gd name="T11" fmla="*/ 943 h 2002"/>
              <a:gd name="T12" fmla="*/ 3554 w 3752"/>
              <a:gd name="T13" fmla="*/ 409 h 2002"/>
              <a:gd name="T14" fmla="*/ 3699 w 3752"/>
              <a:gd name="T15" fmla="*/ 305 h 2002"/>
              <a:gd name="T16" fmla="*/ 1 w 3752"/>
              <a:gd name="T17" fmla="*/ 1003 h 2002"/>
              <a:gd name="T18" fmla="*/ 305 w 3752"/>
              <a:gd name="T19" fmla="*/ 1697 h 2002"/>
              <a:gd name="T20" fmla="*/ 1042 w 3752"/>
              <a:gd name="T21" fmla="*/ 2002 h 2002"/>
              <a:gd name="T22" fmla="*/ 1200 w 3752"/>
              <a:gd name="T23" fmla="*/ 2002 h 2002"/>
              <a:gd name="T24" fmla="*/ 1356 w 3752"/>
              <a:gd name="T25" fmla="*/ 1948 h 2002"/>
              <a:gd name="T26" fmla="*/ 1612 w 3752"/>
              <a:gd name="T27" fmla="*/ 1745 h 2002"/>
              <a:gd name="T28" fmla="*/ 1876 w 3752"/>
              <a:gd name="T29" fmla="*/ 1638 h 2002"/>
              <a:gd name="T30" fmla="*/ 2140 w 3752"/>
              <a:gd name="T31" fmla="*/ 1745 h 2002"/>
              <a:gd name="T32" fmla="*/ 2396 w 3752"/>
              <a:gd name="T33" fmla="*/ 1948 h 2002"/>
              <a:gd name="T34" fmla="*/ 2552 w 3752"/>
              <a:gd name="T35" fmla="*/ 2002 h 2002"/>
              <a:gd name="T36" fmla="*/ 2710 w 3752"/>
              <a:gd name="T37" fmla="*/ 2002 h 2002"/>
              <a:gd name="T38" fmla="*/ 3447 w 3752"/>
              <a:gd name="T39" fmla="*/ 1697 h 2002"/>
              <a:gd name="T40" fmla="*/ 3752 w 3752"/>
              <a:gd name="T41" fmla="*/ 960 h 2002"/>
              <a:gd name="T42" fmla="*/ 3752 w 3752"/>
              <a:gd name="T43" fmla="*/ 885 h 2002"/>
              <a:gd name="T44" fmla="*/ 3752 w 3752"/>
              <a:gd name="T45" fmla="*/ 459 h 2002"/>
              <a:gd name="T46" fmla="*/ 3682 w 3752"/>
              <a:gd name="T47" fmla="*/ 286 h 2002"/>
              <a:gd name="T48" fmla="*/ 3681 w 3752"/>
              <a:gd name="T49" fmla="*/ 285 h 2002"/>
              <a:gd name="T50" fmla="*/ 3564 w 3752"/>
              <a:gd name="T51" fmla="*/ 206 h 2002"/>
              <a:gd name="T52" fmla="*/ 3559 w 3752"/>
              <a:gd name="T53" fmla="*/ 204 h 2002"/>
              <a:gd name="T54" fmla="*/ 1876 w 3752"/>
              <a:gd name="T55" fmla="*/ 0 h 2002"/>
              <a:gd name="T56" fmla="*/ 188 w 3752"/>
              <a:gd name="T57" fmla="*/ 206 h 2002"/>
              <a:gd name="T58" fmla="*/ 71 w 3752"/>
              <a:gd name="T59" fmla="*/ 285 h 2002"/>
              <a:gd name="T60" fmla="*/ 70 w 3752"/>
              <a:gd name="T61" fmla="*/ 286 h 2002"/>
              <a:gd name="T62" fmla="*/ 0 w 3752"/>
              <a:gd name="T63" fmla="*/ 459 h 2002"/>
              <a:gd name="T64" fmla="*/ 0 w 3752"/>
              <a:gd name="T65" fmla="*/ 885 h 2002"/>
              <a:gd name="T66" fmla="*/ 1 w 3752"/>
              <a:gd name="T67" fmla="*/ 1003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52" h="2002">
                <a:moveTo>
                  <a:pt x="1751" y="500"/>
                </a:moveTo>
                <a:cubicBezTo>
                  <a:pt x="2001" y="500"/>
                  <a:pt x="2001" y="500"/>
                  <a:pt x="2001" y="500"/>
                </a:cubicBezTo>
                <a:moveTo>
                  <a:pt x="0" y="885"/>
                </a:moveTo>
                <a:cubicBezTo>
                  <a:pt x="170" y="940"/>
                  <a:pt x="170" y="940"/>
                  <a:pt x="170" y="940"/>
                </a:cubicBezTo>
                <a:cubicBezTo>
                  <a:pt x="549" y="1062"/>
                  <a:pt x="942" y="1124"/>
                  <a:pt x="1336" y="1124"/>
                </a:cubicBezTo>
                <a:cubicBezTo>
                  <a:pt x="1729" y="1124"/>
                  <a:pt x="2118" y="1063"/>
                  <a:pt x="2493" y="943"/>
                </a:cubicBezTo>
                <a:cubicBezTo>
                  <a:pt x="2872" y="822"/>
                  <a:pt x="3229" y="642"/>
                  <a:pt x="3554" y="409"/>
                </a:cubicBezTo>
                <a:cubicBezTo>
                  <a:pt x="3699" y="305"/>
                  <a:pt x="3699" y="305"/>
                  <a:pt x="3699" y="305"/>
                </a:cubicBezTo>
                <a:moveTo>
                  <a:pt x="1" y="1003"/>
                </a:moveTo>
                <a:cubicBezTo>
                  <a:pt x="12" y="1265"/>
                  <a:pt x="119" y="1510"/>
                  <a:pt x="305" y="1697"/>
                </a:cubicBezTo>
                <a:cubicBezTo>
                  <a:pt x="502" y="1894"/>
                  <a:pt x="764" y="2002"/>
                  <a:pt x="1042" y="2002"/>
                </a:cubicBezTo>
                <a:cubicBezTo>
                  <a:pt x="1200" y="2002"/>
                  <a:pt x="1200" y="2002"/>
                  <a:pt x="1200" y="2002"/>
                </a:cubicBezTo>
                <a:cubicBezTo>
                  <a:pt x="1256" y="2002"/>
                  <a:pt x="1312" y="1983"/>
                  <a:pt x="1356" y="1948"/>
                </a:cubicBezTo>
                <a:cubicBezTo>
                  <a:pt x="1612" y="1745"/>
                  <a:pt x="1612" y="1745"/>
                  <a:pt x="1612" y="1745"/>
                </a:cubicBezTo>
                <a:cubicBezTo>
                  <a:pt x="1683" y="1676"/>
                  <a:pt x="1777" y="1638"/>
                  <a:pt x="1876" y="1638"/>
                </a:cubicBezTo>
                <a:cubicBezTo>
                  <a:pt x="1975" y="1638"/>
                  <a:pt x="2069" y="1676"/>
                  <a:pt x="2140" y="1745"/>
                </a:cubicBezTo>
                <a:cubicBezTo>
                  <a:pt x="2396" y="1948"/>
                  <a:pt x="2396" y="1948"/>
                  <a:pt x="2396" y="1948"/>
                </a:cubicBezTo>
                <a:cubicBezTo>
                  <a:pt x="2440" y="1983"/>
                  <a:pt x="2496" y="2002"/>
                  <a:pt x="2552" y="2002"/>
                </a:cubicBezTo>
                <a:cubicBezTo>
                  <a:pt x="2710" y="2002"/>
                  <a:pt x="2710" y="2002"/>
                  <a:pt x="2710" y="2002"/>
                </a:cubicBezTo>
                <a:cubicBezTo>
                  <a:pt x="2988" y="2002"/>
                  <a:pt x="3250" y="1894"/>
                  <a:pt x="3447" y="1697"/>
                </a:cubicBezTo>
                <a:cubicBezTo>
                  <a:pt x="3644" y="1500"/>
                  <a:pt x="3752" y="1238"/>
                  <a:pt x="3752" y="960"/>
                </a:cubicBezTo>
                <a:cubicBezTo>
                  <a:pt x="3752" y="885"/>
                  <a:pt x="3752" y="885"/>
                  <a:pt x="3752" y="885"/>
                </a:cubicBezTo>
                <a:cubicBezTo>
                  <a:pt x="3752" y="459"/>
                  <a:pt x="3752" y="459"/>
                  <a:pt x="3752" y="459"/>
                </a:cubicBezTo>
                <a:cubicBezTo>
                  <a:pt x="3752" y="394"/>
                  <a:pt x="3727" y="331"/>
                  <a:pt x="3682" y="286"/>
                </a:cubicBezTo>
                <a:cubicBezTo>
                  <a:pt x="3681" y="285"/>
                  <a:pt x="3681" y="285"/>
                  <a:pt x="3681" y="285"/>
                </a:cubicBezTo>
                <a:cubicBezTo>
                  <a:pt x="3647" y="251"/>
                  <a:pt x="3608" y="225"/>
                  <a:pt x="3564" y="206"/>
                </a:cubicBezTo>
                <a:cubicBezTo>
                  <a:pt x="3564" y="206"/>
                  <a:pt x="3560" y="204"/>
                  <a:pt x="3559" y="204"/>
                </a:cubicBezTo>
                <a:cubicBezTo>
                  <a:pt x="3224" y="70"/>
                  <a:pt x="2643" y="0"/>
                  <a:pt x="1876" y="0"/>
                </a:cubicBezTo>
                <a:cubicBezTo>
                  <a:pt x="1105" y="0"/>
                  <a:pt x="521" y="71"/>
                  <a:pt x="188" y="206"/>
                </a:cubicBezTo>
                <a:cubicBezTo>
                  <a:pt x="144" y="225"/>
                  <a:pt x="105" y="251"/>
                  <a:pt x="71" y="285"/>
                </a:cubicBezTo>
                <a:cubicBezTo>
                  <a:pt x="70" y="286"/>
                  <a:pt x="70" y="286"/>
                  <a:pt x="70" y="286"/>
                </a:cubicBezTo>
                <a:cubicBezTo>
                  <a:pt x="25" y="331"/>
                  <a:pt x="0" y="394"/>
                  <a:pt x="0" y="459"/>
                </a:cubicBezTo>
                <a:cubicBezTo>
                  <a:pt x="0" y="885"/>
                  <a:pt x="0" y="885"/>
                  <a:pt x="0" y="885"/>
                </a:cubicBezTo>
                <a:lnTo>
                  <a:pt x="1" y="1003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 bwMode="auto">
          <a:xfrm rot="2700000">
            <a:off x="10504572" y="152431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0596923" y="1719277"/>
            <a:ext cx="342986" cy="137754"/>
            <a:chOff x="11103157" y="4417749"/>
            <a:chExt cx="347337" cy="139502"/>
          </a:xfrm>
        </p:grpSpPr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11103157" y="4417749"/>
              <a:ext cx="347337" cy="139502"/>
            </a:xfrm>
            <a:prstGeom prst="rect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Line 277"/>
            <p:cNvSpPr>
              <a:spLocks noChangeShapeType="1"/>
            </p:cNvSpPr>
            <p:nvPr/>
          </p:nvSpPr>
          <p:spPr bwMode="auto">
            <a:xfrm flipH="1">
              <a:off x="11103157" y="4488923"/>
              <a:ext cx="149469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11373624" y="4480383"/>
              <a:ext cx="12812" cy="14235"/>
            </a:xfrm>
            <a:prstGeom prst="ellips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82" name="Oval 81"/>
          <p:cNvSpPr/>
          <p:nvPr/>
        </p:nvSpPr>
        <p:spPr bwMode="auto">
          <a:xfrm rot="4020000">
            <a:off x="6851893" y="3988074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 rot="17580000" flipH="1">
            <a:off x="10983479" y="3988075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AE8FDD2-B2EF-462A-844D-4132BE4A870F}"/>
              </a:ext>
            </a:extLst>
          </p:cNvPr>
          <p:cNvSpPr/>
          <p:nvPr/>
        </p:nvSpPr>
        <p:spPr bwMode="auto">
          <a:xfrm rot="17580000" flipH="1">
            <a:off x="10991400" y="3988243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bus"/>
          <p:cNvSpPr>
            <a:spLocks noChangeAspect="1" noEditPoints="1"/>
          </p:cNvSpPr>
          <p:nvPr/>
        </p:nvSpPr>
        <p:spPr bwMode="auto">
          <a:xfrm>
            <a:off x="11126094" y="4130691"/>
            <a:ext cx="242456" cy="242454"/>
          </a:xfrm>
          <a:custGeom>
            <a:avLst/>
            <a:gdLst>
              <a:gd name="T0" fmla="*/ 290 w 344"/>
              <a:gd name="T1" fmla="*/ 0 h 343"/>
              <a:gd name="T2" fmla="*/ 318 w 344"/>
              <a:gd name="T3" fmla="*/ 28 h 343"/>
              <a:gd name="T4" fmla="*/ 318 w 344"/>
              <a:gd name="T5" fmla="*/ 314 h 343"/>
              <a:gd name="T6" fmla="*/ 25 w 344"/>
              <a:gd name="T7" fmla="*/ 314 h 343"/>
              <a:gd name="T8" fmla="*/ 25 w 344"/>
              <a:gd name="T9" fmla="*/ 28 h 343"/>
              <a:gd name="T10" fmla="*/ 54 w 344"/>
              <a:gd name="T11" fmla="*/ 0 h 343"/>
              <a:gd name="T12" fmla="*/ 290 w 344"/>
              <a:gd name="T13" fmla="*/ 0 h 343"/>
              <a:gd name="T14" fmla="*/ 104 w 344"/>
              <a:gd name="T15" fmla="*/ 46 h 343"/>
              <a:gd name="T16" fmla="*/ 237 w 344"/>
              <a:gd name="T17" fmla="*/ 46 h 343"/>
              <a:gd name="T18" fmla="*/ 60 w 344"/>
              <a:gd name="T19" fmla="*/ 224 h 343"/>
              <a:gd name="T20" fmla="*/ 104 w 344"/>
              <a:gd name="T21" fmla="*/ 224 h 343"/>
              <a:gd name="T22" fmla="*/ 237 w 344"/>
              <a:gd name="T23" fmla="*/ 224 h 343"/>
              <a:gd name="T24" fmla="*/ 281 w 344"/>
              <a:gd name="T25" fmla="*/ 224 h 343"/>
              <a:gd name="T26" fmla="*/ 25 w 344"/>
              <a:gd name="T27" fmla="*/ 92 h 343"/>
              <a:gd name="T28" fmla="*/ 318 w 344"/>
              <a:gd name="T29" fmla="*/ 92 h 343"/>
              <a:gd name="T30" fmla="*/ 25 w 344"/>
              <a:gd name="T31" fmla="*/ 179 h 343"/>
              <a:gd name="T32" fmla="*/ 318 w 344"/>
              <a:gd name="T33" fmla="*/ 179 h 343"/>
              <a:gd name="T34" fmla="*/ 25 w 344"/>
              <a:gd name="T35" fmla="*/ 268 h 343"/>
              <a:gd name="T36" fmla="*/ 318 w 344"/>
              <a:gd name="T37" fmla="*/ 268 h 343"/>
              <a:gd name="T38" fmla="*/ 172 w 344"/>
              <a:gd name="T39" fmla="*/ 92 h 343"/>
              <a:gd name="T40" fmla="*/ 172 w 344"/>
              <a:gd name="T41" fmla="*/ 179 h 343"/>
              <a:gd name="T42" fmla="*/ 318 w 344"/>
              <a:gd name="T43" fmla="*/ 124 h 343"/>
              <a:gd name="T44" fmla="*/ 344 w 344"/>
              <a:gd name="T45" fmla="*/ 124 h 343"/>
              <a:gd name="T46" fmla="*/ 344 w 344"/>
              <a:gd name="T47" fmla="*/ 83 h 343"/>
              <a:gd name="T48" fmla="*/ 318 w 344"/>
              <a:gd name="T49" fmla="*/ 83 h 343"/>
              <a:gd name="T50" fmla="*/ 240 w 344"/>
              <a:gd name="T51" fmla="*/ 314 h 343"/>
              <a:gd name="T52" fmla="*/ 240 w 344"/>
              <a:gd name="T53" fmla="*/ 343 h 343"/>
              <a:gd name="T54" fmla="*/ 301 w 344"/>
              <a:gd name="T55" fmla="*/ 343 h 343"/>
              <a:gd name="T56" fmla="*/ 301 w 344"/>
              <a:gd name="T57" fmla="*/ 314 h 343"/>
              <a:gd name="T58" fmla="*/ 38 w 344"/>
              <a:gd name="T59" fmla="*/ 314 h 343"/>
              <a:gd name="T60" fmla="*/ 38 w 344"/>
              <a:gd name="T61" fmla="*/ 343 h 343"/>
              <a:gd name="T62" fmla="*/ 98 w 344"/>
              <a:gd name="T63" fmla="*/ 343 h 343"/>
              <a:gd name="T64" fmla="*/ 98 w 344"/>
              <a:gd name="T65" fmla="*/ 314 h 343"/>
              <a:gd name="T66" fmla="*/ 25 w 344"/>
              <a:gd name="T67" fmla="*/ 83 h 343"/>
              <a:gd name="T68" fmla="*/ 0 w 344"/>
              <a:gd name="T69" fmla="*/ 83 h 343"/>
              <a:gd name="T70" fmla="*/ 0 w 344"/>
              <a:gd name="T71" fmla="*/ 124 h 343"/>
              <a:gd name="T72" fmla="*/ 25 w 344"/>
              <a:gd name="T73" fmla="*/ 124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4" h="343">
                <a:moveTo>
                  <a:pt x="290" y="0"/>
                </a:moveTo>
                <a:cubicBezTo>
                  <a:pt x="305" y="0"/>
                  <a:pt x="318" y="12"/>
                  <a:pt x="318" y="28"/>
                </a:cubicBezTo>
                <a:cubicBezTo>
                  <a:pt x="318" y="314"/>
                  <a:pt x="318" y="314"/>
                  <a:pt x="318" y="314"/>
                </a:cubicBezTo>
                <a:cubicBezTo>
                  <a:pt x="25" y="314"/>
                  <a:pt x="25" y="314"/>
                  <a:pt x="25" y="314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12"/>
                  <a:pt x="38" y="0"/>
                  <a:pt x="54" y="0"/>
                </a:cubicBezTo>
                <a:lnTo>
                  <a:pt x="290" y="0"/>
                </a:lnTo>
                <a:close/>
                <a:moveTo>
                  <a:pt x="104" y="46"/>
                </a:moveTo>
                <a:cubicBezTo>
                  <a:pt x="237" y="46"/>
                  <a:pt x="237" y="46"/>
                  <a:pt x="237" y="46"/>
                </a:cubicBezTo>
                <a:moveTo>
                  <a:pt x="60" y="224"/>
                </a:moveTo>
                <a:cubicBezTo>
                  <a:pt x="104" y="224"/>
                  <a:pt x="104" y="224"/>
                  <a:pt x="104" y="224"/>
                </a:cubicBezTo>
                <a:moveTo>
                  <a:pt x="237" y="224"/>
                </a:moveTo>
                <a:cubicBezTo>
                  <a:pt x="281" y="224"/>
                  <a:pt x="281" y="224"/>
                  <a:pt x="281" y="224"/>
                </a:cubicBezTo>
                <a:moveTo>
                  <a:pt x="25" y="92"/>
                </a:moveTo>
                <a:cubicBezTo>
                  <a:pt x="318" y="92"/>
                  <a:pt x="318" y="92"/>
                  <a:pt x="318" y="92"/>
                </a:cubicBezTo>
                <a:moveTo>
                  <a:pt x="25" y="179"/>
                </a:moveTo>
                <a:cubicBezTo>
                  <a:pt x="318" y="179"/>
                  <a:pt x="318" y="179"/>
                  <a:pt x="318" y="179"/>
                </a:cubicBezTo>
                <a:moveTo>
                  <a:pt x="25" y="268"/>
                </a:moveTo>
                <a:cubicBezTo>
                  <a:pt x="318" y="268"/>
                  <a:pt x="318" y="268"/>
                  <a:pt x="318" y="268"/>
                </a:cubicBezTo>
                <a:moveTo>
                  <a:pt x="172" y="92"/>
                </a:moveTo>
                <a:cubicBezTo>
                  <a:pt x="172" y="179"/>
                  <a:pt x="172" y="179"/>
                  <a:pt x="172" y="179"/>
                </a:cubicBezTo>
                <a:moveTo>
                  <a:pt x="318" y="124"/>
                </a:moveTo>
                <a:cubicBezTo>
                  <a:pt x="344" y="124"/>
                  <a:pt x="344" y="124"/>
                  <a:pt x="344" y="124"/>
                </a:cubicBezTo>
                <a:cubicBezTo>
                  <a:pt x="344" y="83"/>
                  <a:pt x="344" y="83"/>
                  <a:pt x="344" y="83"/>
                </a:cubicBezTo>
                <a:cubicBezTo>
                  <a:pt x="318" y="83"/>
                  <a:pt x="318" y="83"/>
                  <a:pt x="318" y="83"/>
                </a:cubicBezTo>
                <a:moveTo>
                  <a:pt x="240" y="314"/>
                </a:moveTo>
                <a:cubicBezTo>
                  <a:pt x="240" y="343"/>
                  <a:pt x="240" y="343"/>
                  <a:pt x="240" y="343"/>
                </a:cubicBezTo>
                <a:cubicBezTo>
                  <a:pt x="301" y="343"/>
                  <a:pt x="301" y="343"/>
                  <a:pt x="301" y="343"/>
                </a:cubicBezTo>
                <a:cubicBezTo>
                  <a:pt x="301" y="314"/>
                  <a:pt x="301" y="314"/>
                  <a:pt x="301" y="314"/>
                </a:cubicBezTo>
                <a:moveTo>
                  <a:pt x="38" y="314"/>
                </a:moveTo>
                <a:cubicBezTo>
                  <a:pt x="38" y="343"/>
                  <a:pt x="38" y="343"/>
                  <a:pt x="38" y="343"/>
                </a:cubicBezTo>
                <a:cubicBezTo>
                  <a:pt x="98" y="343"/>
                  <a:pt x="98" y="343"/>
                  <a:pt x="98" y="343"/>
                </a:cubicBezTo>
                <a:cubicBezTo>
                  <a:pt x="98" y="314"/>
                  <a:pt x="98" y="314"/>
                  <a:pt x="98" y="314"/>
                </a:cubicBezTo>
                <a:moveTo>
                  <a:pt x="25" y="83"/>
                </a:moveTo>
                <a:cubicBezTo>
                  <a:pt x="0" y="83"/>
                  <a:pt x="0" y="83"/>
                  <a:pt x="0" y="83"/>
                </a:cubicBezTo>
                <a:cubicBezTo>
                  <a:pt x="0" y="124"/>
                  <a:pt x="0" y="124"/>
                  <a:pt x="0" y="124"/>
                </a:cubicBezTo>
                <a:cubicBezTo>
                  <a:pt x="25" y="124"/>
                  <a:pt x="25" y="124"/>
                  <a:pt x="25" y="124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 bwMode="auto">
          <a:xfrm rot="5400000">
            <a:off x="11161882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Airplane_E709"/>
          <p:cNvSpPr>
            <a:spLocks noChangeAspect="1"/>
          </p:cNvSpPr>
          <p:nvPr/>
        </p:nvSpPr>
        <p:spPr bwMode="auto">
          <a:xfrm>
            <a:off x="11283148" y="3230578"/>
            <a:ext cx="285156" cy="288926"/>
          </a:xfrm>
          <a:custGeom>
            <a:avLst/>
            <a:gdLst>
              <a:gd name="T0" fmla="*/ 1002 w 3707"/>
              <a:gd name="T1" fmla="*/ 3755 h 3755"/>
              <a:gd name="T2" fmla="*/ 1502 w 3707"/>
              <a:gd name="T3" fmla="*/ 2253 h 3755"/>
              <a:gd name="T4" fmla="*/ 751 w 3707"/>
              <a:gd name="T5" fmla="*/ 2253 h 3755"/>
              <a:gd name="T6" fmla="*/ 625 w 3707"/>
              <a:gd name="T7" fmla="*/ 2503 h 3755"/>
              <a:gd name="T8" fmla="*/ 0 w 3707"/>
              <a:gd name="T9" fmla="*/ 2503 h 3755"/>
              <a:gd name="T10" fmla="*/ 209 w 3707"/>
              <a:gd name="T11" fmla="*/ 1877 h 3755"/>
              <a:gd name="T12" fmla="*/ 0 w 3707"/>
              <a:gd name="T13" fmla="*/ 1251 h 3755"/>
              <a:gd name="T14" fmla="*/ 625 w 3707"/>
              <a:gd name="T15" fmla="*/ 1251 h 3755"/>
              <a:gd name="T16" fmla="*/ 751 w 3707"/>
              <a:gd name="T17" fmla="*/ 1502 h 3755"/>
              <a:gd name="T18" fmla="*/ 1502 w 3707"/>
              <a:gd name="T19" fmla="*/ 1502 h 3755"/>
              <a:gd name="T20" fmla="*/ 1002 w 3707"/>
              <a:gd name="T21" fmla="*/ 0 h 3755"/>
              <a:gd name="T22" fmla="*/ 1627 w 3707"/>
              <a:gd name="T23" fmla="*/ 0 h 3755"/>
              <a:gd name="T24" fmla="*/ 2378 w 3707"/>
              <a:gd name="T25" fmla="*/ 1502 h 3755"/>
              <a:gd name="T26" fmla="*/ 3331 w 3707"/>
              <a:gd name="T27" fmla="*/ 1502 h 3755"/>
              <a:gd name="T28" fmla="*/ 3707 w 3707"/>
              <a:gd name="T29" fmla="*/ 1877 h 3755"/>
              <a:gd name="T30" fmla="*/ 3331 w 3707"/>
              <a:gd name="T31" fmla="*/ 2253 h 3755"/>
              <a:gd name="T32" fmla="*/ 2378 w 3707"/>
              <a:gd name="T33" fmla="*/ 2253 h 3755"/>
              <a:gd name="T34" fmla="*/ 1627 w 3707"/>
              <a:gd name="T35" fmla="*/ 3755 h 3755"/>
              <a:gd name="T36" fmla="*/ 1002 w 3707"/>
              <a:gd name="T37" fmla="*/ 3755 h 3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07" h="3755">
                <a:moveTo>
                  <a:pt x="1002" y="3755"/>
                </a:moveTo>
                <a:cubicBezTo>
                  <a:pt x="1502" y="2253"/>
                  <a:pt x="1502" y="2253"/>
                  <a:pt x="1502" y="2253"/>
                </a:cubicBezTo>
                <a:cubicBezTo>
                  <a:pt x="751" y="2253"/>
                  <a:pt x="751" y="2253"/>
                  <a:pt x="751" y="2253"/>
                </a:cubicBezTo>
                <a:cubicBezTo>
                  <a:pt x="625" y="2503"/>
                  <a:pt x="625" y="2503"/>
                  <a:pt x="625" y="2503"/>
                </a:cubicBezTo>
                <a:cubicBezTo>
                  <a:pt x="0" y="2503"/>
                  <a:pt x="0" y="2503"/>
                  <a:pt x="0" y="2503"/>
                </a:cubicBezTo>
                <a:cubicBezTo>
                  <a:pt x="209" y="1877"/>
                  <a:pt x="209" y="1877"/>
                  <a:pt x="209" y="1877"/>
                </a:cubicBezTo>
                <a:cubicBezTo>
                  <a:pt x="0" y="1251"/>
                  <a:pt x="0" y="1251"/>
                  <a:pt x="0" y="1251"/>
                </a:cubicBezTo>
                <a:cubicBezTo>
                  <a:pt x="625" y="1251"/>
                  <a:pt x="625" y="1251"/>
                  <a:pt x="625" y="1251"/>
                </a:cubicBezTo>
                <a:cubicBezTo>
                  <a:pt x="751" y="1502"/>
                  <a:pt x="751" y="1502"/>
                  <a:pt x="751" y="1502"/>
                </a:cubicBezTo>
                <a:cubicBezTo>
                  <a:pt x="1502" y="1502"/>
                  <a:pt x="1502" y="1502"/>
                  <a:pt x="1502" y="1502"/>
                </a:cubicBezTo>
                <a:cubicBezTo>
                  <a:pt x="1002" y="0"/>
                  <a:pt x="1002" y="0"/>
                  <a:pt x="1002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2378" y="1502"/>
                  <a:pt x="2378" y="1502"/>
                  <a:pt x="2378" y="1502"/>
                </a:cubicBezTo>
                <a:cubicBezTo>
                  <a:pt x="3331" y="1502"/>
                  <a:pt x="3331" y="1502"/>
                  <a:pt x="3331" y="1502"/>
                </a:cubicBezTo>
                <a:cubicBezTo>
                  <a:pt x="3538" y="1502"/>
                  <a:pt x="3707" y="1670"/>
                  <a:pt x="3707" y="1877"/>
                </a:cubicBezTo>
                <a:cubicBezTo>
                  <a:pt x="3707" y="2084"/>
                  <a:pt x="3538" y="2253"/>
                  <a:pt x="3331" y="2253"/>
                </a:cubicBezTo>
                <a:cubicBezTo>
                  <a:pt x="2378" y="2253"/>
                  <a:pt x="2378" y="2253"/>
                  <a:pt x="2378" y="2253"/>
                </a:cubicBezTo>
                <a:cubicBezTo>
                  <a:pt x="1627" y="3755"/>
                  <a:pt x="1627" y="3755"/>
                  <a:pt x="1627" y="3755"/>
                </a:cubicBezTo>
                <a:lnTo>
                  <a:pt x="1002" y="3755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 bwMode="auto">
          <a:xfrm rot="2700000">
            <a:off x="7330800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3" name="Group 4"/>
          <p:cNvGrpSpPr>
            <a:grpSpLocks noChangeAspect="1"/>
          </p:cNvGrpSpPr>
          <p:nvPr/>
        </p:nvGrpSpPr>
        <p:grpSpPr bwMode="auto">
          <a:xfrm>
            <a:off x="7457177" y="4826704"/>
            <a:ext cx="274932" cy="270442"/>
            <a:chOff x="3794" y="2083"/>
            <a:chExt cx="245" cy="241"/>
          </a:xfrm>
        </p:grpSpPr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3794" y="2083"/>
              <a:ext cx="245" cy="138"/>
            </a:xfrm>
            <a:prstGeom prst="rect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5" name="Freeform 6"/>
            <p:cNvSpPr>
              <a:spLocks/>
            </p:cNvSpPr>
            <p:nvPr/>
          </p:nvSpPr>
          <p:spPr bwMode="auto">
            <a:xfrm>
              <a:off x="3801" y="2287"/>
              <a:ext cx="231" cy="37"/>
            </a:xfrm>
            <a:custGeom>
              <a:avLst/>
              <a:gdLst>
                <a:gd name="T0" fmla="*/ 26 w 231"/>
                <a:gd name="T1" fmla="*/ 0 h 37"/>
                <a:gd name="T2" fmla="*/ 205 w 231"/>
                <a:gd name="T3" fmla="*/ 0 h 37"/>
                <a:gd name="T4" fmla="*/ 231 w 231"/>
                <a:gd name="T5" fmla="*/ 37 h 37"/>
                <a:gd name="T6" fmla="*/ 0 w 231"/>
                <a:gd name="T7" fmla="*/ 37 h 37"/>
                <a:gd name="T8" fmla="*/ 26 w 23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7">
                  <a:moveTo>
                    <a:pt x="26" y="0"/>
                  </a:moveTo>
                  <a:lnTo>
                    <a:pt x="205" y="0"/>
                  </a:lnTo>
                  <a:lnTo>
                    <a:pt x="231" y="37"/>
                  </a:lnTo>
                  <a:lnTo>
                    <a:pt x="0" y="37"/>
                  </a:lnTo>
                  <a:lnTo>
                    <a:pt x="26" y="0"/>
                  </a:lnTo>
                  <a:close/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6" name="Line 7"/>
            <p:cNvSpPr>
              <a:spLocks noChangeShapeType="1"/>
            </p:cNvSpPr>
            <p:nvPr/>
          </p:nvSpPr>
          <p:spPr bwMode="auto">
            <a:xfrm>
              <a:off x="3917" y="2221"/>
              <a:ext cx="0" cy="36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Line 8"/>
            <p:cNvSpPr>
              <a:spLocks noChangeShapeType="1"/>
            </p:cNvSpPr>
            <p:nvPr/>
          </p:nvSpPr>
          <p:spPr bwMode="auto">
            <a:xfrm>
              <a:off x="3873" y="2255"/>
              <a:ext cx="86" cy="0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0" name="Oval 69"/>
          <p:cNvSpPr/>
          <p:nvPr/>
        </p:nvSpPr>
        <p:spPr bwMode="auto">
          <a:xfrm rot="4020000">
            <a:off x="10983479" y="2234319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Freeform 5"/>
          <p:cNvSpPr>
            <a:spLocks noEditPoints="1"/>
          </p:cNvSpPr>
          <p:nvPr/>
        </p:nvSpPr>
        <p:spPr bwMode="auto">
          <a:xfrm>
            <a:off x="11125540" y="2340997"/>
            <a:ext cx="243564" cy="314330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 bwMode="auto">
          <a:xfrm rot="20280000" flipH="1">
            <a:off x="9758375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8"/>
          <p:cNvGrpSpPr>
            <a:grpSpLocks noChangeAspect="1"/>
          </p:cNvGrpSpPr>
          <p:nvPr/>
        </p:nvGrpSpPr>
        <p:grpSpPr bwMode="auto">
          <a:xfrm>
            <a:off x="9842800" y="5310044"/>
            <a:ext cx="358836" cy="291554"/>
            <a:chOff x="5458" y="3157"/>
            <a:chExt cx="304" cy="247"/>
          </a:xfrm>
        </p:grpSpPr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521" y="3157"/>
              <a:ext cx="241" cy="247"/>
            </a:xfrm>
            <a:custGeom>
              <a:avLst/>
              <a:gdLst>
                <a:gd name="T0" fmla="*/ 35 w 334"/>
                <a:gd name="T1" fmla="*/ 160 h 341"/>
                <a:gd name="T2" fmla="*/ 35 w 334"/>
                <a:gd name="T3" fmla="*/ 61 h 341"/>
                <a:gd name="T4" fmla="*/ 60 w 334"/>
                <a:gd name="T5" fmla="*/ 36 h 341"/>
                <a:gd name="T6" fmla="*/ 266 w 334"/>
                <a:gd name="T7" fmla="*/ 36 h 341"/>
                <a:gd name="T8" fmla="*/ 291 w 334"/>
                <a:gd name="T9" fmla="*/ 61 h 341"/>
                <a:gd name="T10" fmla="*/ 291 w 334"/>
                <a:gd name="T11" fmla="*/ 273 h 341"/>
                <a:gd name="T12" fmla="*/ 266 w 334"/>
                <a:gd name="T13" fmla="*/ 298 h 341"/>
                <a:gd name="T14" fmla="*/ 266 w 334"/>
                <a:gd name="T15" fmla="*/ 298 h 341"/>
                <a:gd name="T16" fmla="*/ 84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5 w 334"/>
                <a:gd name="T35" fmla="*/ 0 h 341"/>
                <a:gd name="T36" fmla="*/ 255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5 w 334"/>
                <a:gd name="T59" fmla="*/ 78 h 341"/>
                <a:gd name="T60" fmla="*/ 0 w 334"/>
                <a:gd name="T61" fmla="*/ 78 h 341"/>
                <a:gd name="T62" fmla="*/ 35 w 334"/>
                <a:gd name="T63" fmla="*/ 121 h 341"/>
                <a:gd name="T64" fmla="*/ 0 w 334"/>
                <a:gd name="T65" fmla="*/ 121 h 341"/>
                <a:gd name="T66" fmla="*/ 35 w 334"/>
                <a:gd name="T67" fmla="*/ 163 h 341"/>
                <a:gd name="T68" fmla="*/ 0 w 334"/>
                <a:gd name="T69" fmla="*/ 163 h 341"/>
                <a:gd name="T70" fmla="*/ 121 w 334"/>
                <a:gd name="T71" fmla="*/ 298 h 341"/>
                <a:gd name="T72" fmla="*/ 121 w 334"/>
                <a:gd name="T73" fmla="*/ 341 h 341"/>
                <a:gd name="T74" fmla="*/ 163 w 334"/>
                <a:gd name="T75" fmla="*/ 341 h 341"/>
                <a:gd name="T76" fmla="*/ 163 w 334"/>
                <a:gd name="T77" fmla="*/ 298 h 341"/>
                <a:gd name="T78" fmla="*/ 206 w 334"/>
                <a:gd name="T79" fmla="*/ 298 h 341"/>
                <a:gd name="T80" fmla="*/ 206 w 334"/>
                <a:gd name="T81" fmla="*/ 341 h 341"/>
                <a:gd name="T82" fmla="*/ 255 w 334"/>
                <a:gd name="T83" fmla="*/ 298 h 341"/>
                <a:gd name="T84" fmla="*/ 255 w 334"/>
                <a:gd name="T8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341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Freeform 10"/>
            <p:cNvSpPr>
              <a:spLocks noEditPoints="1"/>
            </p:cNvSpPr>
            <p:nvPr/>
          </p:nvSpPr>
          <p:spPr bwMode="auto">
            <a:xfrm>
              <a:off x="5458" y="3262"/>
              <a:ext cx="138" cy="141"/>
            </a:xfrm>
            <a:custGeom>
              <a:avLst/>
              <a:gdLst>
                <a:gd name="T0" fmla="*/ 153 w 191"/>
                <a:gd name="T1" fmla="*/ 171 h 195"/>
                <a:gd name="T2" fmla="*/ 35 w 191"/>
                <a:gd name="T3" fmla="*/ 171 h 195"/>
                <a:gd name="T4" fmla="*/ 21 w 191"/>
                <a:gd name="T5" fmla="*/ 156 h 195"/>
                <a:gd name="T6" fmla="*/ 21 w 191"/>
                <a:gd name="T7" fmla="*/ 35 h 195"/>
                <a:gd name="T8" fmla="*/ 35 w 191"/>
                <a:gd name="T9" fmla="*/ 20 h 195"/>
                <a:gd name="T10" fmla="*/ 153 w 191"/>
                <a:gd name="T11" fmla="*/ 20 h 195"/>
                <a:gd name="T12" fmla="*/ 167 w 191"/>
                <a:gd name="T13" fmla="*/ 35 h 195"/>
                <a:gd name="T14" fmla="*/ 167 w 191"/>
                <a:gd name="T15" fmla="*/ 156 h 195"/>
                <a:gd name="T16" fmla="*/ 153 w 191"/>
                <a:gd name="T17" fmla="*/ 171 h 195"/>
                <a:gd name="T18" fmla="*/ 45 w 191"/>
                <a:gd name="T19" fmla="*/ 20 h 195"/>
                <a:gd name="T20" fmla="*/ 45 w 191"/>
                <a:gd name="T21" fmla="*/ 0 h 195"/>
                <a:gd name="T22" fmla="*/ 69 w 191"/>
                <a:gd name="T23" fmla="*/ 20 h 195"/>
                <a:gd name="T24" fmla="*/ 69 w 191"/>
                <a:gd name="T25" fmla="*/ 0 h 195"/>
                <a:gd name="T26" fmla="*/ 94 w 191"/>
                <a:gd name="T27" fmla="*/ 0 h 195"/>
                <a:gd name="T28" fmla="*/ 94 w 191"/>
                <a:gd name="T29" fmla="*/ 20 h 195"/>
                <a:gd name="T30" fmla="*/ 118 w 191"/>
                <a:gd name="T31" fmla="*/ 0 h 195"/>
                <a:gd name="T32" fmla="*/ 118 w 191"/>
                <a:gd name="T33" fmla="*/ 20 h 195"/>
                <a:gd name="T34" fmla="*/ 146 w 191"/>
                <a:gd name="T35" fmla="*/ 0 h 195"/>
                <a:gd name="T36" fmla="*/ 146 w 191"/>
                <a:gd name="T37" fmla="*/ 20 h 195"/>
                <a:gd name="T38" fmla="*/ 191 w 191"/>
                <a:gd name="T39" fmla="*/ 45 h 195"/>
                <a:gd name="T40" fmla="*/ 167 w 191"/>
                <a:gd name="T41" fmla="*/ 45 h 195"/>
                <a:gd name="T42" fmla="*/ 191 w 191"/>
                <a:gd name="T43" fmla="*/ 69 h 195"/>
                <a:gd name="T44" fmla="*/ 167 w 191"/>
                <a:gd name="T45" fmla="*/ 69 h 195"/>
                <a:gd name="T46" fmla="*/ 191 w 191"/>
                <a:gd name="T47" fmla="*/ 93 h 195"/>
                <a:gd name="T48" fmla="*/ 167 w 191"/>
                <a:gd name="T49" fmla="*/ 93 h 195"/>
                <a:gd name="T50" fmla="*/ 191 w 191"/>
                <a:gd name="T51" fmla="*/ 122 h 195"/>
                <a:gd name="T52" fmla="*/ 167 w 191"/>
                <a:gd name="T53" fmla="*/ 122 h 195"/>
                <a:gd name="T54" fmla="*/ 191 w 191"/>
                <a:gd name="T55" fmla="*/ 146 h 195"/>
                <a:gd name="T56" fmla="*/ 167 w 191"/>
                <a:gd name="T57" fmla="*/ 146 h 195"/>
                <a:gd name="T58" fmla="*/ 21 w 191"/>
                <a:gd name="T59" fmla="*/ 45 h 195"/>
                <a:gd name="T60" fmla="*/ 0 w 191"/>
                <a:gd name="T61" fmla="*/ 45 h 195"/>
                <a:gd name="T62" fmla="*/ 21 w 191"/>
                <a:gd name="T63" fmla="*/ 69 h 195"/>
                <a:gd name="T64" fmla="*/ 0 w 191"/>
                <a:gd name="T65" fmla="*/ 69 h 195"/>
                <a:gd name="T66" fmla="*/ 21 w 191"/>
                <a:gd name="T67" fmla="*/ 93 h 195"/>
                <a:gd name="T68" fmla="*/ 0 w 191"/>
                <a:gd name="T69" fmla="*/ 93 h 195"/>
                <a:gd name="T70" fmla="*/ 21 w 191"/>
                <a:gd name="T71" fmla="*/ 122 h 195"/>
                <a:gd name="T72" fmla="*/ 0 w 191"/>
                <a:gd name="T73" fmla="*/ 122 h 195"/>
                <a:gd name="T74" fmla="*/ 21 w 191"/>
                <a:gd name="T75" fmla="*/ 146 h 195"/>
                <a:gd name="T76" fmla="*/ 0 w 191"/>
                <a:gd name="T77" fmla="*/ 146 h 195"/>
                <a:gd name="T78" fmla="*/ 45 w 191"/>
                <a:gd name="T79" fmla="*/ 171 h 195"/>
                <a:gd name="T80" fmla="*/ 45 w 191"/>
                <a:gd name="T81" fmla="*/ 195 h 195"/>
                <a:gd name="T82" fmla="*/ 69 w 191"/>
                <a:gd name="T83" fmla="*/ 171 h 195"/>
                <a:gd name="T84" fmla="*/ 69 w 191"/>
                <a:gd name="T85" fmla="*/ 195 h 195"/>
                <a:gd name="T86" fmla="*/ 94 w 191"/>
                <a:gd name="T87" fmla="*/ 195 h 195"/>
                <a:gd name="T88" fmla="*/ 94 w 191"/>
                <a:gd name="T89" fmla="*/ 171 h 195"/>
                <a:gd name="T90" fmla="*/ 118 w 191"/>
                <a:gd name="T91" fmla="*/ 171 h 195"/>
                <a:gd name="T92" fmla="*/ 118 w 191"/>
                <a:gd name="T93" fmla="*/ 195 h 195"/>
                <a:gd name="T94" fmla="*/ 146 w 191"/>
                <a:gd name="T95" fmla="*/ 171 h 195"/>
                <a:gd name="T96" fmla="*/ 146 w 191"/>
                <a:gd name="T9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95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64" name="Oval 63"/>
          <p:cNvSpPr/>
          <p:nvPr/>
        </p:nvSpPr>
        <p:spPr bwMode="auto">
          <a:xfrm rot="2040000">
            <a:off x="7375614" y="54024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Freeform 25"/>
          <p:cNvSpPr>
            <a:spLocks noEditPoints="1"/>
          </p:cNvSpPr>
          <p:nvPr/>
        </p:nvSpPr>
        <p:spPr bwMode="auto">
          <a:xfrm>
            <a:off x="7485602" y="5515878"/>
            <a:ext cx="303690" cy="296722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 bwMode="auto">
          <a:xfrm rot="18300000" flipH="1">
            <a:off x="11181597" y="46970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speedometer_2"/>
          <p:cNvSpPr>
            <a:spLocks noChangeAspect="1" noEditPoints="1"/>
          </p:cNvSpPr>
          <p:nvPr/>
        </p:nvSpPr>
        <p:spPr bwMode="auto">
          <a:xfrm>
            <a:off x="11296315" y="4811727"/>
            <a:ext cx="294228" cy="29422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 bwMode="auto">
          <a:xfrm rot="19620000" flipH="1">
            <a:off x="10423592" y="54290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document_6"/>
          <p:cNvSpPr>
            <a:spLocks noChangeAspect="1" noEditPoints="1"/>
          </p:cNvSpPr>
          <p:nvPr/>
        </p:nvSpPr>
        <p:spPr bwMode="auto">
          <a:xfrm>
            <a:off x="10572686" y="5549915"/>
            <a:ext cx="225476" cy="281846"/>
          </a:xfrm>
          <a:custGeom>
            <a:avLst/>
            <a:gdLst>
              <a:gd name="T0" fmla="*/ 99 w 265"/>
              <a:gd name="T1" fmla="*/ 332 h 332"/>
              <a:gd name="T2" fmla="*/ 0 w 265"/>
              <a:gd name="T3" fmla="*/ 332 h 332"/>
              <a:gd name="T4" fmla="*/ 0 w 265"/>
              <a:gd name="T5" fmla="*/ 49 h 332"/>
              <a:gd name="T6" fmla="*/ 49 w 265"/>
              <a:gd name="T7" fmla="*/ 0 h 332"/>
              <a:gd name="T8" fmla="*/ 241 w 265"/>
              <a:gd name="T9" fmla="*/ 0 h 332"/>
              <a:gd name="T10" fmla="*/ 241 w 265"/>
              <a:gd name="T11" fmla="*/ 127 h 332"/>
              <a:gd name="T12" fmla="*/ 265 w 265"/>
              <a:gd name="T13" fmla="*/ 219 h 332"/>
              <a:gd name="T14" fmla="*/ 132 w 265"/>
              <a:gd name="T15" fmla="*/ 219 h 332"/>
              <a:gd name="T16" fmla="*/ 132 w 265"/>
              <a:gd name="T17" fmla="*/ 332 h 332"/>
              <a:gd name="T18" fmla="*/ 265 w 265"/>
              <a:gd name="T19" fmla="*/ 332 h 332"/>
              <a:gd name="T20" fmla="*/ 265 w 265"/>
              <a:gd name="T21" fmla="*/ 219 h 332"/>
              <a:gd name="T22" fmla="*/ 245 w 265"/>
              <a:gd name="T23" fmla="*/ 219 h 332"/>
              <a:gd name="T24" fmla="*/ 245 w 265"/>
              <a:gd name="T25" fmla="*/ 198 h 332"/>
              <a:gd name="T26" fmla="*/ 201 w 265"/>
              <a:gd name="T27" fmla="*/ 153 h 332"/>
              <a:gd name="T28" fmla="*/ 157 w 265"/>
              <a:gd name="T29" fmla="*/ 198 h 332"/>
              <a:gd name="T30" fmla="*/ 157 w 265"/>
              <a:gd name="T31" fmla="*/ 21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5" h="332">
                <a:moveTo>
                  <a:pt x="99" y="332"/>
                </a:moveTo>
                <a:cubicBezTo>
                  <a:pt x="0" y="332"/>
                  <a:pt x="0" y="332"/>
                  <a:pt x="0" y="332"/>
                </a:cubicBezTo>
                <a:cubicBezTo>
                  <a:pt x="0" y="49"/>
                  <a:pt x="0" y="49"/>
                  <a:pt x="0" y="49"/>
                </a:cubicBezTo>
                <a:cubicBezTo>
                  <a:pt x="49" y="0"/>
                  <a:pt x="49" y="0"/>
                  <a:pt x="49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127"/>
                  <a:pt x="241" y="127"/>
                  <a:pt x="241" y="127"/>
                </a:cubicBezTo>
                <a:moveTo>
                  <a:pt x="265" y="219"/>
                </a:moveTo>
                <a:cubicBezTo>
                  <a:pt x="132" y="219"/>
                  <a:pt x="132" y="219"/>
                  <a:pt x="132" y="219"/>
                </a:cubicBezTo>
                <a:cubicBezTo>
                  <a:pt x="132" y="332"/>
                  <a:pt x="132" y="332"/>
                  <a:pt x="132" y="332"/>
                </a:cubicBezTo>
                <a:cubicBezTo>
                  <a:pt x="265" y="332"/>
                  <a:pt x="265" y="332"/>
                  <a:pt x="265" y="332"/>
                </a:cubicBezTo>
                <a:lnTo>
                  <a:pt x="265" y="219"/>
                </a:lnTo>
                <a:close/>
                <a:moveTo>
                  <a:pt x="245" y="219"/>
                </a:moveTo>
                <a:cubicBezTo>
                  <a:pt x="245" y="198"/>
                  <a:pt x="245" y="198"/>
                  <a:pt x="245" y="198"/>
                </a:cubicBezTo>
                <a:cubicBezTo>
                  <a:pt x="245" y="173"/>
                  <a:pt x="226" y="153"/>
                  <a:pt x="201" y="153"/>
                </a:cubicBezTo>
                <a:cubicBezTo>
                  <a:pt x="177" y="153"/>
                  <a:pt x="157" y="173"/>
                  <a:pt x="157" y="198"/>
                </a:cubicBezTo>
                <a:cubicBezTo>
                  <a:pt x="157" y="219"/>
                  <a:pt x="157" y="219"/>
                  <a:pt x="157" y="219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 bwMode="auto">
          <a:xfrm rot="16920000" flipH="1">
            <a:off x="11620627" y="36873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1709445" y="3848115"/>
            <a:ext cx="346030" cy="202052"/>
            <a:chOff x="11030366" y="2382953"/>
            <a:chExt cx="397040" cy="231838"/>
          </a:xfrm>
        </p:grpSpPr>
        <p:sp>
          <p:nvSpPr>
            <p:cNvPr id="58" name="Freeform 77"/>
            <p:cNvSpPr>
              <a:spLocks/>
            </p:cNvSpPr>
            <p:nvPr/>
          </p:nvSpPr>
          <p:spPr bwMode="auto">
            <a:xfrm>
              <a:off x="11030366" y="2382953"/>
              <a:ext cx="397040" cy="231838"/>
            </a:xfrm>
            <a:custGeom>
              <a:avLst/>
              <a:gdLst>
                <a:gd name="T0" fmla="*/ 308 w 395"/>
                <a:gd name="T1" fmla="*/ 36 h 230"/>
                <a:gd name="T2" fmla="*/ 270 w 395"/>
                <a:gd name="T3" fmla="*/ 5 h 230"/>
                <a:gd name="T4" fmla="*/ 234 w 395"/>
                <a:gd name="T5" fmla="*/ 20 h 230"/>
                <a:gd name="T6" fmla="*/ 200 w 395"/>
                <a:gd name="T7" fmla="*/ 20 h 230"/>
                <a:gd name="T8" fmla="*/ 196 w 395"/>
                <a:gd name="T9" fmla="*/ 20 h 230"/>
                <a:gd name="T10" fmla="*/ 161 w 395"/>
                <a:gd name="T11" fmla="*/ 20 h 230"/>
                <a:gd name="T12" fmla="*/ 126 w 395"/>
                <a:gd name="T13" fmla="*/ 5 h 230"/>
                <a:gd name="T14" fmla="*/ 87 w 395"/>
                <a:gd name="T15" fmla="*/ 36 h 230"/>
                <a:gd name="T16" fmla="*/ 48 w 395"/>
                <a:gd name="T17" fmla="*/ 216 h 230"/>
                <a:gd name="T18" fmla="*/ 75 w 395"/>
                <a:gd name="T19" fmla="*/ 230 h 230"/>
                <a:gd name="T20" fmla="*/ 113 w 395"/>
                <a:gd name="T21" fmla="*/ 189 h 230"/>
                <a:gd name="T22" fmla="*/ 162 w 395"/>
                <a:gd name="T23" fmla="*/ 169 h 230"/>
                <a:gd name="T24" fmla="*/ 233 w 395"/>
                <a:gd name="T25" fmla="*/ 169 h 230"/>
                <a:gd name="T26" fmla="*/ 283 w 395"/>
                <a:gd name="T27" fmla="*/ 189 h 230"/>
                <a:gd name="T28" fmla="*/ 320 w 395"/>
                <a:gd name="T29" fmla="*/ 230 h 230"/>
                <a:gd name="T30" fmla="*/ 347 w 395"/>
                <a:gd name="T31" fmla="*/ 216 h 230"/>
                <a:gd name="T32" fmla="*/ 308 w 395"/>
                <a:gd name="T33" fmla="*/ 3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" h="230">
                  <a:moveTo>
                    <a:pt x="308" y="36"/>
                  </a:moveTo>
                  <a:cubicBezTo>
                    <a:pt x="312" y="17"/>
                    <a:pt x="299" y="11"/>
                    <a:pt x="270" y="5"/>
                  </a:cubicBezTo>
                  <a:cubicBezTo>
                    <a:pt x="240" y="0"/>
                    <a:pt x="234" y="20"/>
                    <a:pt x="234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20"/>
                    <a:pt x="156" y="0"/>
                    <a:pt x="126" y="5"/>
                  </a:cubicBezTo>
                  <a:cubicBezTo>
                    <a:pt x="96" y="11"/>
                    <a:pt x="84" y="17"/>
                    <a:pt x="87" y="36"/>
                  </a:cubicBezTo>
                  <a:cubicBezTo>
                    <a:pt x="87" y="36"/>
                    <a:pt x="0" y="165"/>
                    <a:pt x="48" y="216"/>
                  </a:cubicBezTo>
                  <a:cubicBezTo>
                    <a:pt x="64" y="230"/>
                    <a:pt x="68" y="230"/>
                    <a:pt x="75" y="230"/>
                  </a:cubicBezTo>
                  <a:cubicBezTo>
                    <a:pt x="82" y="230"/>
                    <a:pt x="95" y="203"/>
                    <a:pt x="113" y="189"/>
                  </a:cubicBezTo>
                  <a:cubicBezTo>
                    <a:pt x="131" y="174"/>
                    <a:pt x="148" y="170"/>
                    <a:pt x="162" y="169"/>
                  </a:cubicBezTo>
                  <a:cubicBezTo>
                    <a:pt x="173" y="169"/>
                    <a:pt x="223" y="169"/>
                    <a:pt x="233" y="169"/>
                  </a:cubicBezTo>
                  <a:cubicBezTo>
                    <a:pt x="248" y="170"/>
                    <a:pt x="265" y="174"/>
                    <a:pt x="283" y="189"/>
                  </a:cubicBezTo>
                  <a:cubicBezTo>
                    <a:pt x="301" y="203"/>
                    <a:pt x="313" y="230"/>
                    <a:pt x="320" y="230"/>
                  </a:cubicBezTo>
                  <a:cubicBezTo>
                    <a:pt x="327" y="230"/>
                    <a:pt x="332" y="230"/>
                    <a:pt x="347" y="216"/>
                  </a:cubicBezTo>
                  <a:cubicBezTo>
                    <a:pt x="395" y="165"/>
                    <a:pt x="308" y="36"/>
                    <a:pt x="308" y="36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" name="Freeform 78"/>
            <p:cNvSpPr>
              <a:spLocks/>
            </p:cNvSpPr>
            <p:nvPr/>
          </p:nvSpPr>
          <p:spPr bwMode="auto">
            <a:xfrm>
              <a:off x="11219168" y="2439871"/>
              <a:ext cx="19436" cy="20824"/>
            </a:xfrm>
            <a:custGeom>
              <a:avLst/>
              <a:gdLst>
                <a:gd name="T0" fmla="*/ 9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1 h 20"/>
                <a:gd name="T8" fmla="*/ 9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19" y="16"/>
                    <a:pt x="15" y="20"/>
                    <a:pt x="9" y="20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3" name="Oval 42"/>
          <p:cNvSpPr/>
          <p:nvPr/>
        </p:nvSpPr>
        <p:spPr bwMode="auto">
          <a:xfrm flipH="1">
            <a:off x="8917685" y="86700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 rot="1320000">
            <a:off x="9758376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 rot="20280000" flipH="1">
            <a:off x="8076995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Freeform 9"/>
          <p:cNvSpPr>
            <a:spLocks noEditPoints="1"/>
          </p:cNvSpPr>
          <p:nvPr/>
        </p:nvSpPr>
        <p:spPr bwMode="auto">
          <a:xfrm>
            <a:off x="8193885" y="1186473"/>
            <a:ext cx="293906" cy="215572"/>
          </a:xfrm>
          <a:custGeom>
            <a:avLst/>
            <a:gdLst>
              <a:gd name="T0" fmla="*/ 3748 w 3748"/>
              <a:gd name="T1" fmla="*/ 2562 h 2749"/>
              <a:gd name="T2" fmla="*/ 3561 w 3748"/>
              <a:gd name="T3" fmla="*/ 2749 h 2749"/>
              <a:gd name="T4" fmla="*/ 187 w 3748"/>
              <a:gd name="T5" fmla="*/ 2749 h 2749"/>
              <a:gd name="T6" fmla="*/ 0 w 3748"/>
              <a:gd name="T7" fmla="*/ 2562 h 2749"/>
              <a:gd name="T8" fmla="*/ 0 w 3748"/>
              <a:gd name="T9" fmla="*/ 187 h 2749"/>
              <a:gd name="T10" fmla="*/ 187 w 3748"/>
              <a:gd name="T11" fmla="*/ 0 h 2749"/>
              <a:gd name="T12" fmla="*/ 3561 w 3748"/>
              <a:gd name="T13" fmla="*/ 0 h 2749"/>
              <a:gd name="T14" fmla="*/ 3748 w 3748"/>
              <a:gd name="T15" fmla="*/ 187 h 2749"/>
              <a:gd name="T16" fmla="*/ 3748 w 3748"/>
              <a:gd name="T17" fmla="*/ 2562 h 2749"/>
              <a:gd name="T18" fmla="*/ 2124 w 3748"/>
              <a:gd name="T19" fmla="*/ 2249 h 2749"/>
              <a:gd name="T20" fmla="*/ 1624 w 3748"/>
              <a:gd name="T21" fmla="*/ 2249 h 2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48" h="2749">
                <a:moveTo>
                  <a:pt x="3748" y="2562"/>
                </a:moveTo>
                <a:cubicBezTo>
                  <a:pt x="3748" y="2665"/>
                  <a:pt x="3665" y="2749"/>
                  <a:pt x="3561" y="2749"/>
                </a:cubicBezTo>
                <a:cubicBezTo>
                  <a:pt x="187" y="2749"/>
                  <a:pt x="187" y="2749"/>
                  <a:pt x="187" y="2749"/>
                </a:cubicBezTo>
                <a:cubicBezTo>
                  <a:pt x="83" y="2749"/>
                  <a:pt x="0" y="2665"/>
                  <a:pt x="0" y="2562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84"/>
                  <a:pt x="83" y="0"/>
                  <a:pt x="187" y="0"/>
                </a:cubicBezTo>
                <a:cubicBezTo>
                  <a:pt x="3561" y="0"/>
                  <a:pt x="3561" y="0"/>
                  <a:pt x="3561" y="0"/>
                </a:cubicBezTo>
                <a:cubicBezTo>
                  <a:pt x="3665" y="0"/>
                  <a:pt x="3748" y="84"/>
                  <a:pt x="3748" y="187"/>
                </a:cubicBezTo>
                <a:lnTo>
                  <a:pt x="3748" y="2562"/>
                </a:lnTo>
                <a:close/>
                <a:moveTo>
                  <a:pt x="2124" y="2249"/>
                </a:moveTo>
                <a:cubicBezTo>
                  <a:pt x="1624" y="2249"/>
                  <a:pt x="1624" y="2249"/>
                  <a:pt x="1624" y="2249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289619" y="1235738"/>
            <a:ext cx="54440" cy="5444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Freeform 5"/>
          <p:cNvSpPr>
            <a:spLocks noEditPoints="1"/>
          </p:cNvSpPr>
          <p:nvPr/>
        </p:nvSpPr>
        <p:spPr bwMode="auto">
          <a:xfrm>
            <a:off x="9009550" y="1016171"/>
            <a:ext cx="343958" cy="229346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C322C02-4AC0-47B1-9F5A-AD33D1FB4274}"/>
              </a:ext>
            </a:extLst>
          </p:cNvPr>
          <p:cNvSpPr/>
          <p:nvPr/>
        </p:nvSpPr>
        <p:spPr bwMode="auto">
          <a:xfrm rot="17580000" flipH="1">
            <a:off x="8438905" y="395692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Isosceles Triangle 52"/>
          <p:cNvSpPr/>
          <p:nvPr/>
        </p:nvSpPr>
        <p:spPr bwMode="auto">
          <a:xfrm>
            <a:off x="9115129" y="1067090"/>
            <a:ext cx="68179" cy="58774"/>
          </a:xfrm>
          <a:prstGeom prst="triangl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Freeform 5"/>
          <p:cNvSpPr>
            <a:spLocks noEditPoints="1"/>
          </p:cNvSpPr>
          <p:nvPr/>
        </p:nvSpPr>
        <p:spPr bwMode="auto">
          <a:xfrm>
            <a:off x="9935280" y="1149665"/>
            <a:ext cx="173878" cy="289186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9972692" y="1219193"/>
            <a:ext cx="83309" cy="83309"/>
          </a:xfrm>
          <a:prstGeom prst="ellips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Intelligent Cloud"/>
          <p:cNvSpPr txBox="1"/>
          <p:nvPr/>
        </p:nvSpPr>
        <p:spPr>
          <a:xfrm>
            <a:off x="7853516" y="6200281"/>
            <a:ext cx="26668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Edge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7D9C9ACE-B4D0-4CDE-BE6C-2ADC3F0EF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373390" y="3280689"/>
            <a:ext cx="2001574" cy="2901095"/>
          </a:xfrm>
          <a:prstGeom prst="rect">
            <a:avLst/>
          </a:prstGeom>
        </p:spPr>
      </p:pic>
      <p:sp>
        <p:nvSpPr>
          <p:cNvPr id="153" name="Oval 152">
            <a:extLst>
              <a:ext uri="{FF2B5EF4-FFF2-40B4-BE49-F238E27FC236}">
                <a16:creationId xmlns:a16="http://schemas.microsoft.com/office/drawing/2014/main" id="{F2926388-50DB-4D96-A184-EF492E2F20A8}"/>
              </a:ext>
            </a:extLst>
          </p:cNvPr>
          <p:cNvSpPr/>
          <p:nvPr/>
        </p:nvSpPr>
        <p:spPr bwMode="auto">
          <a:xfrm rot="17580000" flipH="1">
            <a:off x="7324944" y="152176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key"/>
          <p:cNvSpPr>
            <a:spLocks noChangeAspect="1" noEditPoints="1"/>
          </p:cNvSpPr>
          <p:nvPr/>
        </p:nvSpPr>
        <p:spPr bwMode="auto">
          <a:xfrm>
            <a:off x="8554335" y="50877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7437444" y="1693580"/>
            <a:ext cx="314396" cy="189148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49F6447-2897-4639-A214-CDF33946CD28}"/>
              </a:ext>
            </a:extLst>
          </p:cNvPr>
          <p:cNvSpPr/>
          <p:nvPr/>
        </p:nvSpPr>
        <p:spPr bwMode="auto">
          <a:xfrm rot="17580000" flipH="1">
            <a:off x="6590051" y="461509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ShoppingCart_E7BF"/>
          <p:cNvSpPr>
            <a:spLocks noChangeAspect="1" noEditPoints="1"/>
          </p:cNvSpPr>
          <p:nvPr/>
        </p:nvSpPr>
        <p:spPr bwMode="auto">
          <a:xfrm>
            <a:off x="6702686" y="4740290"/>
            <a:ext cx="326092" cy="277294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0A73933-E831-4ACF-A74A-8ADEDA7ED68D}"/>
              </a:ext>
            </a:extLst>
          </p:cNvPr>
          <p:cNvSpPr/>
          <p:nvPr/>
        </p:nvSpPr>
        <p:spPr bwMode="auto">
          <a:xfrm rot="17580000" flipH="1">
            <a:off x="6846084" y="397606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Freeform 41"/>
          <p:cNvSpPr>
            <a:spLocks noEditPoints="1"/>
          </p:cNvSpPr>
          <p:nvPr/>
        </p:nvSpPr>
        <p:spPr bwMode="auto">
          <a:xfrm>
            <a:off x="6925989" y="4133325"/>
            <a:ext cx="379494" cy="237184"/>
          </a:xfrm>
          <a:custGeom>
            <a:avLst/>
            <a:gdLst>
              <a:gd name="T0" fmla="*/ 208 w 208"/>
              <a:gd name="T1" fmla="*/ 54 h 130"/>
              <a:gd name="T2" fmla="*/ 208 w 208"/>
              <a:gd name="T3" fmla="*/ 130 h 130"/>
              <a:gd name="T4" fmla="*/ 0 w 208"/>
              <a:gd name="T5" fmla="*/ 130 h 130"/>
              <a:gd name="T6" fmla="*/ 0 w 208"/>
              <a:gd name="T7" fmla="*/ 54 h 130"/>
              <a:gd name="T8" fmla="*/ 40 w 208"/>
              <a:gd name="T9" fmla="*/ 24 h 130"/>
              <a:gd name="T10" fmla="*/ 40 w 208"/>
              <a:gd name="T11" fmla="*/ 54 h 130"/>
              <a:gd name="T12" fmla="*/ 85 w 208"/>
              <a:gd name="T13" fmla="*/ 24 h 130"/>
              <a:gd name="T14" fmla="*/ 85 w 208"/>
              <a:gd name="T15" fmla="*/ 54 h 130"/>
              <a:gd name="T16" fmla="*/ 208 w 208"/>
              <a:gd name="T17" fmla="*/ 54 h 130"/>
              <a:gd name="T18" fmla="*/ 163 w 208"/>
              <a:gd name="T19" fmla="*/ 54 h 130"/>
              <a:gd name="T20" fmla="*/ 153 w 208"/>
              <a:gd name="T21" fmla="*/ 0 h 130"/>
              <a:gd name="T22" fmla="*/ 144 w 208"/>
              <a:gd name="T23" fmla="*/ 0 h 130"/>
              <a:gd name="T24" fmla="*/ 136 w 208"/>
              <a:gd name="T25" fmla="*/ 54 h 130"/>
              <a:gd name="T26" fmla="*/ 200 w 208"/>
              <a:gd name="T27" fmla="*/ 54 h 130"/>
              <a:gd name="T28" fmla="*/ 189 w 208"/>
              <a:gd name="T29" fmla="*/ 0 h 130"/>
              <a:gd name="T30" fmla="*/ 180 w 208"/>
              <a:gd name="T31" fmla="*/ 0 h 130"/>
              <a:gd name="T32" fmla="*/ 171 w 208"/>
              <a:gd name="T33" fmla="*/ 54 h 130"/>
              <a:gd name="T34" fmla="*/ 30 w 208"/>
              <a:gd name="T35" fmla="*/ 77 h 130"/>
              <a:gd name="T36" fmla="*/ 19 w 208"/>
              <a:gd name="T37" fmla="*/ 77 h 130"/>
              <a:gd name="T38" fmla="*/ 19 w 208"/>
              <a:gd name="T39" fmla="*/ 88 h 130"/>
              <a:gd name="T40" fmla="*/ 30 w 208"/>
              <a:gd name="T41" fmla="*/ 88 h 130"/>
              <a:gd name="T42" fmla="*/ 30 w 208"/>
              <a:gd name="T43" fmla="*/ 77 h 130"/>
              <a:gd name="T44" fmla="*/ 69 w 208"/>
              <a:gd name="T45" fmla="*/ 77 h 130"/>
              <a:gd name="T46" fmla="*/ 59 w 208"/>
              <a:gd name="T47" fmla="*/ 77 h 130"/>
              <a:gd name="T48" fmla="*/ 59 w 208"/>
              <a:gd name="T49" fmla="*/ 88 h 130"/>
              <a:gd name="T50" fmla="*/ 69 w 208"/>
              <a:gd name="T51" fmla="*/ 88 h 130"/>
              <a:gd name="T52" fmla="*/ 69 w 208"/>
              <a:gd name="T53" fmla="*/ 77 h 130"/>
              <a:gd name="T54" fmla="*/ 109 w 208"/>
              <a:gd name="T55" fmla="*/ 77 h 130"/>
              <a:gd name="T56" fmla="*/ 99 w 208"/>
              <a:gd name="T57" fmla="*/ 77 h 130"/>
              <a:gd name="T58" fmla="*/ 99 w 208"/>
              <a:gd name="T59" fmla="*/ 88 h 130"/>
              <a:gd name="T60" fmla="*/ 109 w 208"/>
              <a:gd name="T61" fmla="*/ 88 h 130"/>
              <a:gd name="T62" fmla="*/ 109 w 208"/>
              <a:gd name="T63" fmla="*/ 77 h 130"/>
              <a:gd name="T64" fmla="*/ 149 w 208"/>
              <a:gd name="T65" fmla="*/ 77 h 130"/>
              <a:gd name="T66" fmla="*/ 139 w 208"/>
              <a:gd name="T67" fmla="*/ 77 h 130"/>
              <a:gd name="T68" fmla="*/ 139 w 208"/>
              <a:gd name="T69" fmla="*/ 88 h 130"/>
              <a:gd name="T70" fmla="*/ 149 w 208"/>
              <a:gd name="T71" fmla="*/ 88 h 130"/>
              <a:gd name="T72" fmla="*/ 149 w 208"/>
              <a:gd name="T73" fmla="*/ 77 h 130"/>
              <a:gd name="T74" fmla="*/ 189 w 208"/>
              <a:gd name="T75" fmla="*/ 77 h 130"/>
              <a:gd name="T76" fmla="*/ 179 w 208"/>
              <a:gd name="T77" fmla="*/ 77 h 130"/>
              <a:gd name="T78" fmla="*/ 179 w 208"/>
              <a:gd name="T79" fmla="*/ 88 h 130"/>
              <a:gd name="T80" fmla="*/ 189 w 208"/>
              <a:gd name="T81" fmla="*/ 88 h 130"/>
              <a:gd name="T82" fmla="*/ 189 w 208"/>
              <a:gd name="T83" fmla="*/ 7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3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884EE9-868B-4BB9-909C-1ACFDBFA7399}"/>
              </a:ext>
            </a:extLst>
          </p:cNvPr>
          <p:cNvSpPr/>
          <p:nvPr/>
        </p:nvSpPr>
        <p:spPr bwMode="auto">
          <a:xfrm rot="17580000" flipH="1">
            <a:off x="8066304" y="518565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4" name="Group 4"/>
          <p:cNvGrpSpPr>
            <a:grpSpLocks noChangeAspect="1"/>
          </p:cNvGrpSpPr>
          <p:nvPr/>
        </p:nvGrpSpPr>
        <p:grpSpPr bwMode="auto">
          <a:xfrm>
            <a:off x="8163093" y="5354739"/>
            <a:ext cx="355492" cy="202164"/>
            <a:chOff x="4568" y="3459"/>
            <a:chExt cx="313" cy="178"/>
          </a:xfrm>
        </p:grpSpPr>
        <p:sp>
          <p:nvSpPr>
            <p:cNvPr id="95" name="Freeform 5"/>
            <p:cNvSpPr>
              <a:spLocks/>
            </p:cNvSpPr>
            <p:nvPr/>
          </p:nvSpPr>
          <p:spPr bwMode="auto">
            <a:xfrm>
              <a:off x="4645" y="3512"/>
              <a:ext cx="159" cy="63"/>
            </a:xfrm>
            <a:custGeom>
              <a:avLst/>
              <a:gdLst>
                <a:gd name="T0" fmla="*/ 220 w 220"/>
                <a:gd name="T1" fmla="*/ 67 h 87"/>
                <a:gd name="T2" fmla="*/ 199 w 220"/>
                <a:gd name="T3" fmla="*/ 87 h 87"/>
                <a:gd name="T4" fmla="*/ 21 w 220"/>
                <a:gd name="T5" fmla="*/ 87 h 87"/>
                <a:gd name="T6" fmla="*/ 0 w 220"/>
                <a:gd name="T7" fmla="*/ 67 h 87"/>
                <a:gd name="T8" fmla="*/ 0 w 220"/>
                <a:gd name="T9" fmla="*/ 21 h 87"/>
                <a:gd name="T10" fmla="*/ 21 w 220"/>
                <a:gd name="T11" fmla="*/ 0 h 87"/>
                <a:gd name="T12" fmla="*/ 199 w 220"/>
                <a:gd name="T13" fmla="*/ 0 h 87"/>
                <a:gd name="T14" fmla="*/ 220 w 220"/>
                <a:gd name="T15" fmla="*/ 21 h 87"/>
                <a:gd name="T16" fmla="*/ 220 w 220"/>
                <a:gd name="T17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87">
                  <a:moveTo>
                    <a:pt x="220" y="67"/>
                  </a:moveTo>
                  <a:cubicBezTo>
                    <a:pt x="220" y="78"/>
                    <a:pt x="210" y="87"/>
                    <a:pt x="199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0" y="87"/>
                    <a:pt x="0" y="78"/>
                    <a:pt x="0" y="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10" y="0"/>
                    <a:pt x="220" y="10"/>
                    <a:pt x="220" y="21"/>
                  </a:cubicBezTo>
                  <a:lnTo>
                    <a:pt x="220" y="67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603" y="3511"/>
              <a:ext cx="24" cy="65"/>
            </a:xfrm>
            <a:custGeom>
              <a:avLst/>
              <a:gdLst>
                <a:gd name="T0" fmla="*/ 33 w 33"/>
                <a:gd name="T1" fmla="*/ 72 h 89"/>
                <a:gd name="T2" fmla="*/ 17 w 33"/>
                <a:gd name="T3" fmla="*/ 89 h 89"/>
                <a:gd name="T4" fmla="*/ 0 w 33"/>
                <a:gd name="T5" fmla="*/ 72 h 89"/>
                <a:gd name="T6" fmla="*/ 0 w 33"/>
                <a:gd name="T7" fmla="*/ 17 h 89"/>
                <a:gd name="T8" fmla="*/ 17 w 33"/>
                <a:gd name="T9" fmla="*/ 0 h 89"/>
                <a:gd name="T10" fmla="*/ 33 w 33"/>
                <a:gd name="T11" fmla="*/ 17 h 89"/>
                <a:gd name="T12" fmla="*/ 33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33" y="72"/>
                  </a:moveTo>
                  <a:cubicBezTo>
                    <a:pt x="33" y="82"/>
                    <a:pt x="26" y="89"/>
                    <a:pt x="17" y="89"/>
                  </a:cubicBezTo>
                  <a:cubicBezTo>
                    <a:pt x="7" y="89"/>
                    <a:pt x="0" y="82"/>
                    <a:pt x="0" y="7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6" y="0"/>
                    <a:pt x="33" y="7"/>
                    <a:pt x="33" y="17"/>
                  </a:cubicBezTo>
                  <a:lnTo>
                    <a:pt x="33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7" name="Line 7"/>
            <p:cNvSpPr>
              <a:spLocks noChangeShapeType="1"/>
            </p:cNvSpPr>
            <p:nvPr/>
          </p:nvSpPr>
          <p:spPr bwMode="auto">
            <a:xfrm>
              <a:off x="4568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8" name="Line 8"/>
            <p:cNvSpPr>
              <a:spLocks noChangeShapeType="1"/>
            </p:cNvSpPr>
            <p:nvPr/>
          </p:nvSpPr>
          <p:spPr bwMode="auto">
            <a:xfrm>
              <a:off x="4614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4605" y="3459"/>
              <a:ext cx="19" cy="20"/>
            </a:xfrm>
            <a:custGeom>
              <a:avLst/>
              <a:gdLst>
                <a:gd name="T0" fmla="*/ 26 w 26"/>
                <a:gd name="T1" fmla="*/ 27 h 28"/>
                <a:gd name="T2" fmla="*/ 26 w 26"/>
                <a:gd name="T3" fmla="*/ 8 h 28"/>
                <a:gd name="T4" fmla="*/ 18 w 26"/>
                <a:gd name="T5" fmla="*/ 0 h 28"/>
                <a:gd name="T6" fmla="*/ 8 w 26"/>
                <a:gd name="T7" fmla="*/ 0 h 28"/>
                <a:gd name="T8" fmla="*/ 0 w 26"/>
                <a:gd name="T9" fmla="*/ 8 h 28"/>
                <a:gd name="T10" fmla="*/ 0 w 26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8">
                  <a:moveTo>
                    <a:pt x="26" y="27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6" y="4"/>
                    <a:pt x="23" y="0"/>
                    <a:pt x="1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0" name="Line 10"/>
            <p:cNvSpPr>
              <a:spLocks noChangeShapeType="1"/>
            </p:cNvSpPr>
            <p:nvPr/>
          </p:nvSpPr>
          <p:spPr bwMode="auto">
            <a:xfrm>
              <a:off x="4627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1" name="Line 11"/>
            <p:cNvSpPr>
              <a:spLocks noChangeShapeType="1"/>
            </p:cNvSpPr>
            <p:nvPr/>
          </p:nvSpPr>
          <p:spPr bwMode="auto">
            <a:xfrm>
              <a:off x="4627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2" name="Freeform 12"/>
            <p:cNvSpPr>
              <a:spLocks/>
            </p:cNvSpPr>
            <p:nvPr/>
          </p:nvSpPr>
          <p:spPr bwMode="auto">
            <a:xfrm>
              <a:off x="4822" y="3511"/>
              <a:ext cx="24" cy="65"/>
            </a:xfrm>
            <a:custGeom>
              <a:avLst/>
              <a:gdLst>
                <a:gd name="T0" fmla="*/ 0 w 33"/>
                <a:gd name="T1" fmla="*/ 72 h 89"/>
                <a:gd name="T2" fmla="*/ 17 w 33"/>
                <a:gd name="T3" fmla="*/ 89 h 89"/>
                <a:gd name="T4" fmla="*/ 33 w 33"/>
                <a:gd name="T5" fmla="*/ 72 h 89"/>
                <a:gd name="T6" fmla="*/ 33 w 33"/>
                <a:gd name="T7" fmla="*/ 17 h 89"/>
                <a:gd name="T8" fmla="*/ 17 w 33"/>
                <a:gd name="T9" fmla="*/ 0 h 89"/>
                <a:gd name="T10" fmla="*/ 0 w 33"/>
                <a:gd name="T11" fmla="*/ 17 h 89"/>
                <a:gd name="T12" fmla="*/ 0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0" y="72"/>
                  </a:moveTo>
                  <a:cubicBezTo>
                    <a:pt x="0" y="82"/>
                    <a:pt x="8" y="89"/>
                    <a:pt x="17" y="89"/>
                  </a:cubicBezTo>
                  <a:cubicBezTo>
                    <a:pt x="26" y="89"/>
                    <a:pt x="33" y="82"/>
                    <a:pt x="33" y="7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lnTo>
                    <a:pt x="0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3" name="Line 13"/>
            <p:cNvSpPr>
              <a:spLocks noChangeShapeType="1"/>
            </p:cNvSpPr>
            <p:nvPr/>
          </p:nvSpPr>
          <p:spPr bwMode="auto">
            <a:xfrm flipH="1">
              <a:off x="4789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4" name="Line 14"/>
            <p:cNvSpPr>
              <a:spLocks noChangeShapeType="1"/>
            </p:cNvSpPr>
            <p:nvPr/>
          </p:nvSpPr>
          <p:spPr bwMode="auto">
            <a:xfrm>
              <a:off x="4835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4825" y="3459"/>
              <a:ext cx="19" cy="20"/>
            </a:xfrm>
            <a:custGeom>
              <a:avLst/>
              <a:gdLst>
                <a:gd name="T0" fmla="*/ 0 w 27"/>
                <a:gd name="T1" fmla="*/ 27 h 28"/>
                <a:gd name="T2" fmla="*/ 0 w 27"/>
                <a:gd name="T3" fmla="*/ 8 h 28"/>
                <a:gd name="T4" fmla="*/ 8 w 27"/>
                <a:gd name="T5" fmla="*/ 0 h 28"/>
                <a:gd name="T6" fmla="*/ 19 w 27"/>
                <a:gd name="T7" fmla="*/ 0 h 28"/>
                <a:gd name="T8" fmla="*/ 27 w 27"/>
                <a:gd name="T9" fmla="*/ 8 h 28"/>
                <a:gd name="T10" fmla="*/ 27 w 27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8">
                  <a:moveTo>
                    <a:pt x="0" y="2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7" y="4"/>
                    <a:pt x="27" y="8"/>
                  </a:cubicBezTo>
                  <a:cubicBezTo>
                    <a:pt x="27" y="28"/>
                    <a:pt x="27" y="28"/>
                    <a:pt x="27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6" name="Line 16"/>
            <p:cNvSpPr>
              <a:spLocks noChangeShapeType="1"/>
            </p:cNvSpPr>
            <p:nvPr/>
          </p:nvSpPr>
          <p:spPr bwMode="auto">
            <a:xfrm flipH="1">
              <a:off x="4804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7" name="Line 17"/>
            <p:cNvSpPr>
              <a:spLocks noChangeShapeType="1"/>
            </p:cNvSpPr>
            <p:nvPr/>
          </p:nvSpPr>
          <p:spPr bwMode="auto">
            <a:xfrm flipH="1">
              <a:off x="4804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 flipH="1">
              <a:off x="4638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9" name="Line 19"/>
            <p:cNvSpPr>
              <a:spLocks noChangeShapeType="1"/>
            </p:cNvSpPr>
            <p:nvPr/>
          </p:nvSpPr>
          <p:spPr bwMode="auto">
            <a:xfrm>
              <a:off x="4777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0" name="Line 20"/>
            <p:cNvSpPr>
              <a:spLocks noChangeShapeType="1"/>
            </p:cNvSpPr>
            <p:nvPr/>
          </p:nvSpPr>
          <p:spPr bwMode="auto">
            <a:xfrm>
              <a:off x="4683" y="3552"/>
              <a:ext cx="83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4686" y="3512"/>
              <a:ext cx="76" cy="20"/>
            </a:xfrm>
            <a:custGeom>
              <a:avLst/>
              <a:gdLst>
                <a:gd name="T0" fmla="*/ 0 w 76"/>
                <a:gd name="T1" fmla="*/ 0 h 20"/>
                <a:gd name="T2" fmla="*/ 12 w 76"/>
                <a:gd name="T3" fmla="*/ 20 h 20"/>
                <a:gd name="T4" fmla="*/ 64 w 76"/>
                <a:gd name="T5" fmla="*/ 20 h 20"/>
                <a:gd name="T6" fmla="*/ 76 w 76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0">
                  <a:moveTo>
                    <a:pt x="0" y="0"/>
                  </a:moveTo>
                  <a:lnTo>
                    <a:pt x="12" y="20"/>
                  </a:lnTo>
                  <a:lnTo>
                    <a:pt x="64" y="20"/>
                  </a:lnTo>
                  <a:lnTo>
                    <a:pt x="76" y="0"/>
                  </a:ln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2C8F81-D2CE-4426-9CD5-C3AE1253BE3F}"/>
              </a:ext>
            </a:extLst>
          </p:cNvPr>
          <p:cNvSpPr txBox="1"/>
          <p:nvPr/>
        </p:nvSpPr>
        <p:spPr>
          <a:xfrm>
            <a:off x="84917" y="1534776"/>
            <a:ext cx="6933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https://visionaidevkit.com</a:t>
            </a:r>
          </a:p>
        </p:txBody>
      </p:sp>
    </p:spTree>
    <p:extLst>
      <p:ext uri="{BB962C8B-B14F-4D97-AF65-F5344CB8AC3E}">
        <p14:creationId xmlns:p14="http://schemas.microsoft.com/office/powerpoint/2010/main" val="2229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3" grpId="0" animBg="1"/>
      <p:bldP spid="154" grpId="0" animBg="1"/>
      <p:bldP spid="155" grpId="0" animBg="1"/>
      <p:bldP spid="15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29234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THANKS!!</a:t>
            </a:r>
          </a:p>
        </p:txBody>
      </p:sp>
    </p:spTree>
    <p:extLst>
      <p:ext uri="{BB962C8B-B14F-4D97-AF65-F5344CB8AC3E}">
        <p14:creationId xmlns:p14="http://schemas.microsoft.com/office/powerpoint/2010/main" val="223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285285"/>
          </a:xfrm>
        </p:spPr>
        <p:txBody>
          <a:bodyPr/>
          <a:lstStyle/>
          <a:p>
            <a:r>
              <a:rPr lang="en-US" dirty="0"/>
              <a:t>Ok you got a model now you need to understand how it works on ai camera…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6B52B-6961-4746-B9F5-4B0E32B14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1779479"/>
            <a:ext cx="2247900" cy="6953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4D80F-80B1-4EE3-93B4-7F48060CAA0C}"/>
              </a:ext>
            </a:extLst>
          </p:cNvPr>
          <p:cNvCxnSpPr>
            <a:cxnSpLocks/>
          </p:cNvCxnSpPr>
          <p:nvPr/>
        </p:nvCxnSpPr>
        <p:spPr>
          <a:xfrm>
            <a:off x="2096655" y="193963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D651B9-25B8-468F-8900-390592FBDB92}"/>
              </a:ext>
            </a:extLst>
          </p:cNvPr>
          <p:cNvSpPr txBox="1"/>
          <p:nvPr/>
        </p:nvSpPr>
        <p:spPr>
          <a:xfrm>
            <a:off x="3265373" y="1750295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trained model file converted to </a:t>
            </a:r>
            <a:r>
              <a:rPr lang="en-US" dirty="0" err="1">
                <a:solidFill>
                  <a:schemeClr val="bg2"/>
                </a:solidFill>
              </a:rPr>
              <a:t>qualcomm</a:t>
            </a:r>
            <a:r>
              <a:rPr lang="en-US" dirty="0">
                <a:solidFill>
                  <a:schemeClr val="bg2"/>
                </a:solidFill>
              </a:rPr>
              <a:t> dlc folder to run super fast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32C2EF-817A-4D91-B925-7A0F6C470999}"/>
              </a:ext>
            </a:extLst>
          </p:cNvPr>
          <p:cNvCxnSpPr>
            <a:cxnSpLocks/>
          </p:cNvCxnSpPr>
          <p:nvPr/>
        </p:nvCxnSpPr>
        <p:spPr>
          <a:xfrm>
            <a:off x="2096655" y="2117622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D4DE6F-E19E-4524-AE0C-AAC139DA0599}"/>
              </a:ext>
            </a:extLst>
          </p:cNvPr>
          <p:cNvSpPr txBox="1"/>
          <p:nvPr/>
        </p:nvSpPr>
        <p:spPr>
          <a:xfrm>
            <a:off x="3265373" y="1945168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label file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88167" y="2474804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357280" y="2921431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is this ???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833360" y="3150842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F4D730-8C00-4574-84D1-F3236FF636A2}"/>
              </a:ext>
            </a:extLst>
          </p:cNvPr>
          <p:cNvSpPr txBox="1"/>
          <p:nvPr/>
        </p:nvSpPr>
        <p:spPr>
          <a:xfrm>
            <a:off x="3842174" y="2921430"/>
            <a:ext cx="60379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Before we can explain this let`s understand how the camera really works </a:t>
            </a:r>
          </a:p>
        </p:txBody>
      </p:sp>
    </p:spTree>
    <p:extLst>
      <p:ext uri="{BB962C8B-B14F-4D97-AF65-F5344CB8AC3E}">
        <p14:creationId xmlns:p14="http://schemas.microsoft.com/office/powerpoint/2010/main" val="4212310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you got a model then what ??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02926" y="1879138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141354" y="2456482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Here you go ,..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780262" y="2678144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73AB28E-3648-4552-95CF-2DCAA917F59A}"/>
              </a:ext>
            </a:extLst>
          </p:cNvPr>
          <p:cNvSpPr/>
          <p:nvPr/>
        </p:nvSpPr>
        <p:spPr>
          <a:xfrm>
            <a:off x="3644287" y="1919226"/>
            <a:ext cx="8041174" cy="498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{    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u="sng" dirty="0">
                <a:solidFill>
                  <a:schemeClr val="bg2"/>
                </a:solidFill>
              </a:rPr>
              <a:t>Engine":0,    </a:t>
            </a:r>
            <a:r>
              <a:rPr lang="en-US" sz="1200" u="sng" dirty="0">
                <a:solidFill>
                  <a:schemeClr val="bg2"/>
                </a:solidFill>
              </a:rPr>
              <a:t>//What is </a:t>
            </a:r>
            <a:r>
              <a:rPr lang="en-US" sz="1200" u="sng" dirty="0" err="1">
                <a:solidFill>
                  <a:schemeClr val="bg2"/>
                </a:solidFill>
              </a:rPr>
              <a:t>ur</a:t>
            </a:r>
            <a:r>
              <a:rPr lang="en-US" sz="1200" u="sng" dirty="0">
                <a:solidFill>
                  <a:schemeClr val="bg2"/>
                </a:solidFill>
              </a:rPr>
              <a:t> network 0 =mobilenet; 1= mobilenetSSD; 2= squeezenet</a:t>
            </a:r>
          </a:p>
          <a:p>
            <a:r>
              <a:rPr lang="en-US" u="sng" dirty="0">
                <a:solidFill>
                  <a:schemeClr val="bg2"/>
                </a:solidFill>
              </a:rPr>
              <a:t>"NetworkIO":0,    </a:t>
            </a:r>
            <a:r>
              <a:rPr lang="en-US" sz="1200" u="sng" dirty="0">
                <a:solidFill>
                  <a:schemeClr val="bg2"/>
                </a:solidFill>
              </a:rPr>
              <a:t>//ignore leave it as is </a:t>
            </a:r>
          </a:p>
          <a:p>
            <a:r>
              <a:rPr lang="en-US" u="sng" dirty="0">
                <a:solidFill>
                  <a:schemeClr val="bg2"/>
                </a:solidFill>
              </a:rPr>
              <a:t> "ScaleWidth":224,   </a:t>
            </a:r>
            <a:r>
              <a:rPr lang="en-US" sz="1200" u="sng" dirty="0">
                <a:solidFill>
                  <a:schemeClr val="bg2"/>
                </a:solidFill>
              </a:rPr>
              <a:t> //scale of your </a:t>
            </a:r>
            <a:r>
              <a:rPr lang="en-US" sz="1200" dirty="0">
                <a:solidFill>
                  <a:schemeClr val="bg2"/>
                </a:solidFill>
              </a:rPr>
              <a:t>images</a:t>
            </a:r>
          </a:p>
          <a:p>
            <a:r>
              <a:rPr lang="en-US" dirty="0">
                <a:solidFill>
                  <a:schemeClr val="bg2"/>
                </a:solidFill>
              </a:rPr>
              <a:t>"ScaleHeight":224,    </a:t>
            </a:r>
          </a:p>
          <a:p>
            <a:r>
              <a:rPr lang="en-US" dirty="0">
                <a:solidFill>
                  <a:schemeClr val="bg2"/>
                </a:solidFill>
              </a:rPr>
              <a:t>"PixelNorm":127.5,    </a:t>
            </a:r>
          </a:p>
          <a:p>
            <a:r>
              <a:rPr lang="en-US" dirty="0">
                <a:solidFill>
                  <a:schemeClr val="bg2"/>
                </a:solidFill>
              </a:rPr>
              <a:t>"BlueMean":104,    </a:t>
            </a:r>
          </a:p>
          <a:p>
            <a:r>
              <a:rPr lang="en-US" dirty="0">
                <a:solidFill>
                  <a:schemeClr val="bg2"/>
                </a:solidFill>
              </a:rPr>
              <a:t>"GreenMean":117,    </a:t>
            </a:r>
          </a:p>
          <a:p>
            <a:r>
              <a:rPr lang="en-US" dirty="0">
                <a:solidFill>
                  <a:schemeClr val="bg2"/>
                </a:solidFill>
              </a:rPr>
              <a:t>"RedMean":123,    </a:t>
            </a:r>
          </a:p>
          <a:p>
            <a:r>
              <a:rPr lang="en-US" dirty="0">
                <a:solidFill>
                  <a:schemeClr val="bg2"/>
                </a:solidFill>
              </a:rPr>
              <a:t>"TargetFPS":10,    </a:t>
            </a:r>
            <a:r>
              <a:rPr lang="en-US" sz="1200" dirty="0">
                <a:solidFill>
                  <a:schemeClr val="bg2"/>
                </a:solidFill>
              </a:rPr>
              <a:t>//speed of inferencing range from 1 -30 FPS(Frames per second)</a:t>
            </a:r>
          </a:p>
          <a:p>
            <a:r>
              <a:rPr lang="en-US" dirty="0">
                <a:solidFill>
                  <a:schemeClr val="bg2"/>
                </a:solidFill>
              </a:rPr>
              <a:t>"ConfThreshold":0.6,  </a:t>
            </a:r>
            <a:r>
              <a:rPr lang="en-US" sz="1200" dirty="0">
                <a:solidFill>
                  <a:schemeClr val="bg2"/>
                </a:solidFill>
              </a:rPr>
              <a:t>//accuracy threshold 0.6 means only send me results when confidence is above 60%  </a:t>
            </a:r>
          </a:p>
          <a:p>
            <a:r>
              <a:rPr lang="en-US" dirty="0">
                <a:solidFill>
                  <a:schemeClr val="bg2"/>
                </a:solidFill>
              </a:rPr>
              <a:t>"DLC_NAME":"mobilenet_224.dlc",    </a:t>
            </a:r>
            <a:r>
              <a:rPr lang="en-US" sz="1200" dirty="0">
                <a:solidFill>
                  <a:schemeClr val="bg2"/>
                </a:solidFill>
              </a:rPr>
              <a:t>// your model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LABELS_NAME":"retrained_labels.txt</a:t>
            </a:r>
            <a:r>
              <a:rPr lang="en-US" dirty="0">
                <a:solidFill>
                  <a:schemeClr val="bg2"/>
                </a:solidFill>
              </a:rPr>
              <a:t>", </a:t>
            </a:r>
            <a:r>
              <a:rPr lang="en-US" sz="1200" dirty="0">
                <a:solidFill>
                  <a:schemeClr val="bg2"/>
                </a:solidFill>
              </a:rPr>
              <a:t>// your label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"InputLayers":"input:0",    </a:t>
            </a:r>
            <a:r>
              <a:rPr lang="en-US" sz="1200" dirty="0">
                <a:solidFill>
                  <a:schemeClr val="bg2"/>
                </a:solidFill>
              </a:rPr>
              <a:t>// input layer to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OutputLayers</a:t>
            </a:r>
            <a:r>
              <a:rPr lang="en-US" dirty="0">
                <a:solidFill>
                  <a:schemeClr val="bg2"/>
                </a:solidFill>
              </a:rPr>
              <a:t>":["</a:t>
            </a:r>
            <a:r>
              <a:rPr lang="en-US" dirty="0" err="1">
                <a:solidFill>
                  <a:schemeClr val="bg2"/>
                </a:solidFill>
              </a:rPr>
              <a:t>final_result</a:t>
            </a:r>
            <a:r>
              <a:rPr lang="en-US" dirty="0">
                <a:solidFill>
                  <a:schemeClr val="bg2"/>
                </a:solidFill>
              </a:rPr>
              <a:t>"],    </a:t>
            </a:r>
            <a:r>
              <a:rPr lang="en-US" sz="1200" dirty="0">
                <a:solidFill>
                  <a:schemeClr val="bg2"/>
                </a:solidFill>
              </a:rPr>
              <a:t>// output layer from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ResultLayers</a:t>
            </a:r>
            <a:r>
              <a:rPr lang="en-US" dirty="0">
                <a:solidFill>
                  <a:schemeClr val="bg2"/>
                </a:solidFill>
              </a:rPr>
              <a:t>":["final_result:0"], </a:t>
            </a:r>
            <a:r>
              <a:rPr lang="en-US" sz="1200" dirty="0">
                <a:solidFill>
                  <a:schemeClr val="bg2"/>
                </a:solidFill>
              </a:rPr>
              <a:t>//  result from output layer</a:t>
            </a:r>
          </a:p>
          <a:p>
            <a:r>
              <a:rPr lang="en-US" dirty="0">
                <a:solidFill>
                  <a:schemeClr val="bg2"/>
                </a:solidFill>
              </a:rPr>
              <a:t>"Runtime":0	</a:t>
            </a:r>
            <a:r>
              <a:rPr lang="en-US" sz="1200" dirty="0">
                <a:solidFill>
                  <a:schemeClr val="bg2"/>
                </a:solidFill>
              </a:rPr>
              <a:t>//where to run 0=CPU , 1 = DSP , 2 = GPU </a:t>
            </a:r>
          </a:p>
          <a:p>
            <a:r>
              <a:rPr lang="en-US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E51359-F2F6-458F-9FB9-7B16E919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6" y="1183813"/>
            <a:ext cx="2247900" cy="6953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08826-B505-48C0-B338-A759C53DF3FC}"/>
              </a:ext>
            </a:extLst>
          </p:cNvPr>
          <p:cNvCxnSpPr>
            <a:cxnSpLocks/>
          </p:cNvCxnSpPr>
          <p:nvPr/>
        </p:nvCxnSpPr>
        <p:spPr>
          <a:xfrm>
            <a:off x="2166397" y="1343970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C20C8E-053C-4F9C-91CD-4DE05B150B9E}"/>
              </a:ext>
            </a:extLst>
          </p:cNvPr>
          <p:cNvSpPr txBox="1"/>
          <p:nvPr/>
        </p:nvSpPr>
        <p:spPr>
          <a:xfrm>
            <a:off x="3335115" y="1154629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trained model file converted to </a:t>
            </a: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qualcomm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dlc folder to run super fast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D2797-868F-4304-A81B-2096378A0AAF}"/>
              </a:ext>
            </a:extLst>
          </p:cNvPr>
          <p:cNvCxnSpPr>
            <a:cxnSpLocks/>
          </p:cNvCxnSpPr>
          <p:nvPr/>
        </p:nvCxnSpPr>
        <p:spPr>
          <a:xfrm>
            <a:off x="2166397" y="152195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359D2E-19EB-4644-B9D7-40950B2D6EEF}"/>
              </a:ext>
            </a:extLst>
          </p:cNvPr>
          <p:cNvSpPr txBox="1"/>
          <p:nvPr/>
        </p:nvSpPr>
        <p:spPr>
          <a:xfrm>
            <a:off x="3335115" y="1349502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label file</a:t>
            </a:r>
          </a:p>
        </p:txBody>
      </p:sp>
    </p:spTree>
    <p:extLst>
      <p:ext uri="{BB962C8B-B14F-4D97-AF65-F5344CB8AC3E}">
        <p14:creationId xmlns:p14="http://schemas.microsoft.com/office/powerpoint/2010/main" val="354300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7D5-B7C9-4202-906C-BD4060C1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35" y="43360"/>
            <a:ext cx="11311107" cy="727478"/>
          </a:xfrm>
        </p:spPr>
        <p:txBody>
          <a:bodyPr/>
          <a:lstStyle/>
          <a:p>
            <a:r>
              <a:rPr lang="en-US" dirty="0"/>
              <a:t>Ai camera working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26D5EF-6DA4-4791-82B5-FEF705727FD1}"/>
              </a:ext>
            </a:extLst>
          </p:cNvPr>
          <p:cNvSpPr/>
          <p:nvPr/>
        </p:nvSpPr>
        <p:spPr>
          <a:xfrm>
            <a:off x="4756588" y="1245835"/>
            <a:ext cx="1529255" cy="9306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REST API</a:t>
            </a:r>
            <a:r>
              <a:rPr lang="en-US" dirty="0"/>
              <a:t> calls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257FE7-7D2B-44C9-BE8F-7CF704BC79B3}"/>
              </a:ext>
            </a:extLst>
          </p:cNvPr>
          <p:cNvSpPr/>
          <p:nvPr/>
        </p:nvSpPr>
        <p:spPr>
          <a:xfrm>
            <a:off x="8125811" y="1003151"/>
            <a:ext cx="1686909" cy="121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r>
              <a:rPr lang="en-US" dirty="0" err="1"/>
              <a:t>Ipc</a:t>
            </a:r>
            <a:r>
              <a:rPr lang="en-US" dirty="0"/>
              <a:t> Webserver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2BE407B8-99D7-4844-956B-C799FA19C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0090255" y="270137"/>
            <a:ext cx="2001574" cy="26646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93CC20-C730-422A-BAE9-804C13281ACC}"/>
              </a:ext>
            </a:extLst>
          </p:cNvPr>
          <p:cNvSpPr/>
          <p:nvPr/>
        </p:nvSpPr>
        <p:spPr>
          <a:xfrm>
            <a:off x="748862" y="1097633"/>
            <a:ext cx="2167759" cy="1119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Iot</a:t>
            </a:r>
            <a:r>
              <a:rPr lang="en-US" dirty="0"/>
              <a:t> edge module </a:t>
            </a:r>
          </a:p>
          <a:p>
            <a:pPr algn="ctr"/>
            <a:r>
              <a:rPr lang="en-US" dirty="0"/>
              <a:t>IPC Client app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DD88D4-4B25-48AE-A299-64DCD0375A8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32742" y="2217207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73A8B7-A5B0-4A77-B842-2C8B311643AB}"/>
              </a:ext>
            </a:extLst>
          </p:cNvPr>
          <p:cNvCxnSpPr>
            <a:cxnSpLocks/>
          </p:cNvCxnSpPr>
          <p:nvPr/>
        </p:nvCxnSpPr>
        <p:spPr>
          <a:xfrm>
            <a:off x="8898483" y="2213321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E5AB2-5141-4BBB-94AB-68418D4A57D7}"/>
              </a:ext>
            </a:extLst>
          </p:cNvPr>
          <p:cNvCxnSpPr>
            <a:cxnSpLocks/>
          </p:cNvCxnSpPr>
          <p:nvPr/>
        </p:nvCxnSpPr>
        <p:spPr>
          <a:xfrm flipV="1">
            <a:off x="1891862" y="3054265"/>
            <a:ext cx="7006621" cy="1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65C2B-2237-40D4-837C-893BD04E3F21}"/>
              </a:ext>
            </a:extLst>
          </p:cNvPr>
          <p:cNvSpPr/>
          <p:nvPr/>
        </p:nvSpPr>
        <p:spPr>
          <a:xfrm>
            <a:off x="1914025" y="3145538"/>
            <a:ext cx="6782691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2559E4-2A6D-42E2-8FC0-072CFB1560E8}"/>
              </a:ext>
            </a:extLst>
          </p:cNvPr>
          <p:cNvCxnSpPr>
            <a:cxnSpLocks/>
          </p:cNvCxnSpPr>
          <p:nvPr/>
        </p:nvCxnSpPr>
        <p:spPr>
          <a:xfrm flipV="1">
            <a:off x="1891862" y="4151403"/>
            <a:ext cx="7006620" cy="4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4C11F-45D2-40C4-8781-81CED92B20AD}"/>
              </a:ext>
            </a:extLst>
          </p:cNvPr>
          <p:cNvSpPr/>
          <p:nvPr/>
        </p:nvSpPr>
        <p:spPr>
          <a:xfrm>
            <a:off x="2073671" y="3815969"/>
            <a:ext cx="5344005" cy="3077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82816-15AA-426A-B9CF-36BDF649689B}"/>
              </a:ext>
            </a:extLst>
          </p:cNvPr>
          <p:cNvSpPr/>
          <p:nvPr/>
        </p:nvSpPr>
        <p:spPr>
          <a:xfrm>
            <a:off x="2051948" y="4569281"/>
            <a:ext cx="6644768" cy="307777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8A54B0-7938-4686-A069-41E75D19F270}"/>
              </a:ext>
            </a:extLst>
          </p:cNvPr>
          <p:cNvCxnSpPr>
            <a:cxnSpLocks/>
          </p:cNvCxnSpPr>
          <p:nvPr/>
        </p:nvCxnSpPr>
        <p:spPr>
          <a:xfrm flipV="1">
            <a:off x="1891861" y="4949924"/>
            <a:ext cx="7006621" cy="7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EB7A4D-3E91-4ACE-8ECF-5392A12874D3}"/>
              </a:ext>
            </a:extLst>
          </p:cNvPr>
          <p:cNvCxnSpPr/>
          <p:nvPr/>
        </p:nvCxnSpPr>
        <p:spPr>
          <a:xfrm flipH="1">
            <a:off x="1891861" y="5801710"/>
            <a:ext cx="7077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2B3BD-4635-4347-B1DE-785AF4265A49}"/>
              </a:ext>
            </a:extLst>
          </p:cNvPr>
          <p:cNvSpPr/>
          <p:nvPr/>
        </p:nvSpPr>
        <p:spPr>
          <a:xfrm>
            <a:off x="2051948" y="5397339"/>
            <a:ext cx="5676554" cy="363946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51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1722-D8FF-44FE-A870-02DC4515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50" y="2610380"/>
            <a:ext cx="8316096" cy="1698149"/>
          </a:xfrm>
        </p:spPr>
        <p:txBody>
          <a:bodyPr/>
          <a:lstStyle/>
          <a:p>
            <a:r>
              <a:rPr lang="en-US" dirty="0"/>
              <a:t>How the to iterate with models or </a:t>
            </a:r>
            <a:r>
              <a:rPr lang="en-US" dirty="0" err="1"/>
              <a:t>va</a:t>
            </a:r>
            <a:r>
              <a:rPr lang="en-US" dirty="0"/>
              <a:t>-config faster….</a:t>
            </a:r>
          </a:p>
        </p:txBody>
      </p:sp>
    </p:spTree>
    <p:extLst>
      <p:ext uri="{BB962C8B-B14F-4D97-AF65-F5344CB8AC3E}">
        <p14:creationId xmlns:p14="http://schemas.microsoft.com/office/powerpoint/2010/main" val="4173055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DB51-71F2-41E4-9B85-DC3F6927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19" y="-42956"/>
            <a:ext cx="11311107" cy="72747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Ipc</a:t>
            </a:r>
            <a:r>
              <a:rPr lang="en-US" dirty="0"/>
              <a:t> Webserver work to get inferencing out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3E6B21-0FDE-4A1A-A37E-252E73466DB0}"/>
              </a:ext>
            </a:extLst>
          </p:cNvPr>
          <p:cNvSpPr/>
          <p:nvPr/>
        </p:nvSpPr>
        <p:spPr>
          <a:xfrm>
            <a:off x="2783434" y="1640493"/>
            <a:ext cx="946426" cy="4827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REST API calls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43D761-A3FE-43C1-BB19-AB21944C075A}"/>
              </a:ext>
            </a:extLst>
          </p:cNvPr>
          <p:cNvSpPr/>
          <p:nvPr/>
        </p:nvSpPr>
        <p:spPr>
          <a:xfrm>
            <a:off x="3872546" y="1513733"/>
            <a:ext cx="1404740" cy="7710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</a:t>
            </a:r>
          </a:p>
          <a:p>
            <a:pPr algn="ctr"/>
            <a:r>
              <a:rPr lang="en-US" sz="1400" dirty="0" err="1"/>
              <a:t>Ipc</a:t>
            </a:r>
            <a:r>
              <a:rPr lang="en-US" sz="1400" dirty="0"/>
              <a:t> Webserver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5A40DA-24A6-4444-9685-C794EB0ED51C}"/>
              </a:ext>
            </a:extLst>
          </p:cNvPr>
          <p:cNvSpPr/>
          <p:nvPr/>
        </p:nvSpPr>
        <p:spPr>
          <a:xfrm>
            <a:off x="693686" y="1568157"/>
            <a:ext cx="1765938" cy="5803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Iot</a:t>
            </a:r>
            <a:r>
              <a:rPr lang="en-US" sz="1400" dirty="0"/>
              <a:t> edge module </a:t>
            </a:r>
          </a:p>
          <a:p>
            <a:pPr algn="ctr"/>
            <a:r>
              <a:rPr lang="en-US" sz="1400" dirty="0"/>
              <a:t>IPC Client app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BA459B-13A4-4112-892A-A42F5FD89F8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576655" y="2148525"/>
            <a:ext cx="40059" cy="4394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18A4A-F54A-4279-92C1-9B6CB31C83E3}"/>
              </a:ext>
            </a:extLst>
          </p:cNvPr>
          <p:cNvCxnSpPr>
            <a:cxnSpLocks/>
          </p:cNvCxnSpPr>
          <p:nvPr/>
        </p:nvCxnSpPr>
        <p:spPr>
          <a:xfrm>
            <a:off x="4561541" y="2333367"/>
            <a:ext cx="39937" cy="3988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350AA-076D-48E0-A81A-60957F1C0784}"/>
              </a:ext>
            </a:extLst>
          </p:cNvPr>
          <p:cNvCxnSpPr>
            <a:cxnSpLocks/>
          </p:cNvCxnSpPr>
          <p:nvPr/>
        </p:nvCxnSpPr>
        <p:spPr>
          <a:xfrm flipV="1">
            <a:off x="1596685" y="2844114"/>
            <a:ext cx="2964856" cy="3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9C3F55-CC88-4F69-9AC6-AD0DA9DCBE6A}"/>
              </a:ext>
            </a:extLst>
          </p:cNvPr>
          <p:cNvSpPr/>
          <p:nvPr/>
        </p:nvSpPr>
        <p:spPr>
          <a:xfrm>
            <a:off x="1629454" y="2913988"/>
            <a:ext cx="2651697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5164D9-8E34-4DD0-A59E-4B4D70F4F716}"/>
              </a:ext>
            </a:extLst>
          </p:cNvPr>
          <p:cNvCxnSpPr>
            <a:cxnSpLocks/>
          </p:cNvCxnSpPr>
          <p:nvPr/>
        </p:nvCxnSpPr>
        <p:spPr>
          <a:xfrm flipV="1">
            <a:off x="1576654" y="3599546"/>
            <a:ext cx="2984887" cy="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9481B83-9D8B-4A9D-8D4E-84A23C6444DB}"/>
              </a:ext>
            </a:extLst>
          </p:cNvPr>
          <p:cNvSpPr/>
          <p:nvPr/>
        </p:nvSpPr>
        <p:spPr>
          <a:xfrm>
            <a:off x="1596685" y="3265804"/>
            <a:ext cx="2978231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28DA69-2D52-41DA-8C4E-601F848D902D}"/>
              </a:ext>
            </a:extLst>
          </p:cNvPr>
          <p:cNvSpPr/>
          <p:nvPr/>
        </p:nvSpPr>
        <p:spPr>
          <a:xfrm>
            <a:off x="1641149" y="3965132"/>
            <a:ext cx="287592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59FB6B-AB2D-45F7-96EB-25F1A8061002}"/>
              </a:ext>
            </a:extLst>
          </p:cNvPr>
          <p:cNvCxnSpPr>
            <a:cxnSpLocks/>
          </p:cNvCxnSpPr>
          <p:nvPr/>
        </p:nvCxnSpPr>
        <p:spPr>
          <a:xfrm>
            <a:off x="1616714" y="4332473"/>
            <a:ext cx="2994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C6227F-6BA6-4E9C-8DE0-48E9C0A115E8}"/>
              </a:ext>
            </a:extLst>
          </p:cNvPr>
          <p:cNvCxnSpPr>
            <a:cxnSpLocks/>
          </p:cNvCxnSpPr>
          <p:nvPr/>
        </p:nvCxnSpPr>
        <p:spPr>
          <a:xfrm flipH="1">
            <a:off x="1645541" y="6078845"/>
            <a:ext cx="2940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64700-D8E1-4686-BC4A-DB445C3687AA}"/>
              </a:ext>
            </a:extLst>
          </p:cNvPr>
          <p:cNvSpPr/>
          <p:nvPr/>
        </p:nvSpPr>
        <p:spPr>
          <a:xfrm>
            <a:off x="1685612" y="5590983"/>
            <a:ext cx="259553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F3A1826-1E73-46BB-B534-8F112DAEA1A0}"/>
              </a:ext>
            </a:extLst>
          </p:cNvPr>
          <p:cNvSpPr/>
          <p:nvPr/>
        </p:nvSpPr>
        <p:spPr>
          <a:xfrm>
            <a:off x="5726995" y="1513734"/>
            <a:ext cx="842910" cy="6347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QMMF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EA53F2C-85CA-4471-BA46-B0C0C5A5B7DC}"/>
              </a:ext>
            </a:extLst>
          </p:cNvPr>
          <p:cNvCxnSpPr>
            <a:cxnSpLocks/>
          </p:cNvCxnSpPr>
          <p:nvPr/>
        </p:nvCxnSpPr>
        <p:spPr>
          <a:xfrm flipV="1">
            <a:off x="4586168" y="3787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71B5306-CCAF-4687-BFCF-BA999CEED243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6148450" y="2148526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71361A0-1E44-44EB-92E9-28D023D5D7D9}"/>
              </a:ext>
            </a:extLst>
          </p:cNvPr>
          <p:cNvSpPr/>
          <p:nvPr/>
        </p:nvSpPr>
        <p:spPr>
          <a:xfrm>
            <a:off x="8751483" y="1569387"/>
            <a:ext cx="1249424" cy="4191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sensor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C8339A7-BBE7-4169-A393-7FB40CFEBC34}"/>
              </a:ext>
            </a:extLst>
          </p:cNvPr>
          <p:cNvSpPr/>
          <p:nvPr/>
        </p:nvSpPr>
        <p:spPr>
          <a:xfrm>
            <a:off x="7566436" y="1513733"/>
            <a:ext cx="781405" cy="4806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A984065-233B-4878-A32A-FB2CB81E856C}"/>
              </a:ext>
            </a:extLst>
          </p:cNvPr>
          <p:cNvSpPr/>
          <p:nvPr/>
        </p:nvSpPr>
        <p:spPr>
          <a:xfrm>
            <a:off x="10232127" y="1568157"/>
            <a:ext cx="781406" cy="3625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HDMI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9F9D67-B5D3-4ED8-BEB0-294087FF08D9}"/>
              </a:ext>
            </a:extLst>
          </p:cNvPr>
          <p:cNvCxnSpPr>
            <a:cxnSpLocks/>
          </p:cNvCxnSpPr>
          <p:nvPr/>
        </p:nvCxnSpPr>
        <p:spPr>
          <a:xfrm>
            <a:off x="9332344" y="1988538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150EE63-3AE9-4F0C-907B-B4B18D15B575}"/>
              </a:ext>
            </a:extLst>
          </p:cNvPr>
          <p:cNvCxnSpPr>
            <a:cxnSpLocks/>
          </p:cNvCxnSpPr>
          <p:nvPr/>
        </p:nvCxnSpPr>
        <p:spPr>
          <a:xfrm flipV="1">
            <a:off x="6238473" y="3787324"/>
            <a:ext cx="31319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E55A208-C6F3-40FF-B060-735BF75BEAB2}"/>
              </a:ext>
            </a:extLst>
          </p:cNvPr>
          <p:cNvCxnSpPr>
            <a:cxnSpLocks/>
          </p:cNvCxnSpPr>
          <p:nvPr/>
        </p:nvCxnSpPr>
        <p:spPr>
          <a:xfrm>
            <a:off x="10668159" y="1930741"/>
            <a:ext cx="76222" cy="421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F78DB21-C683-49F6-92C2-E94C6CEEA835}"/>
              </a:ext>
            </a:extLst>
          </p:cNvPr>
          <p:cNvCxnSpPr>
            <a:cxnSpLocks/>
          </p:cNvCxnSpPr>
          <p:nvPr/>
        </p:nvCxnSpPr>
        <p:spPr>
          <a:xfrm>
            <a:off x="9408566" y="3787324"/>
            <a:ext cx="1259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024C50-683F-4401-B736-D5EDAE7472B7}"/>
              </a:ext>
            </a:extLst>
          </p:cNvPr>
          <p:cNvCxnSpPr>
            <a:cxnSpLocks/>
          </p:cNvCxnSpPr>
          <p:nvPr/>
        </p:nvCxnSpPr>
        <p:spPr>
          <a:xfrm flipV="1">
            <a:off x="4610795" y="4549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8E8532-D0B6-421E-9136-3B7C6EE62A3A}"/>
              </a:ext>
            </a:extLst>
          </p:cNvPr>
          <p:cNvCxnSpPr>
            <a:cxnSpLocks/>
          </p:cNvCxnSpPr>
          <p:nvPr/>
        </p:nvCxnSpPr>
        <p:spPr>
          <a:xfrm>
            <a:off x="7896034" y="1988538"/>
            <a:ext cx="81674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FC19B32-CC84-425A-AA4D-62561C461CFC}"/>
              </a:ext>
            </a:extLst>
          </p:cNvPr>
          <p:cNvCxnSpPr>
            <a:cxnSpLocks/>
          </p:cNvCxnSpPr>
          <p:nvPr/>
        </p:nvCxnSpPr>
        <p:spPr>
          <a:xfrm flipV="1">
            <a:off x="6341827" y="4549323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0C6968F-2E91-481D-9847-068582848809}"/>
              </a:ext>
            </a:extLst>
          </p:cNvPr>
          <p:cNvSpPr/>
          <p:nvPr/>
        </p:nvSpPr>
        <p:spPr>
          <a:xfrm>
            <a:off x="6898394" y="4613068"/>
            <a:ext cx="207929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000" dirty="0"/>
              <a:t>Read </a:t>
            </a:r>
            <a:r>
              <a:rPr lang="en-US" sz="1000" dirty="0" err="1"/>
              <a:t>va</a:t>
            </a:r>
            <a:r>
              <a:rPr lang="en-US" sz="1000" dirty="0"/>
              <a:t>-config file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Load model</a:t>
            </a:r>
          </a:p>
          <a:p>
            <a:r>
              <a:rPr lang="en-US" sz="1000" dirty="0"/>
              <a:t>-   Start VAM Engine</a:t>
            </a:r>
          </a:p>
          <a:p>
            <a:r>
              <a:rPr lang="en-US" sz="1000" dirty="0"/>
              <a:t>-   Overlay frames</a:t>
            </a:r>
          </a:p>
          <a:p>
            <a:r>
              <a:rPr lang="en-US" sz="1000" dirty="0"/>
              <a:t>-   Send inference results back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31AC9E-C8DA-4B25-9F0E-4F42F529D8E5}"/>
              </a:ext>
            </a:extLst>
          </p:cNvPr>
          <p:cNvCxnSpPr>
            <a:cxnSpLocks/>
          </p:cNvCxnSpPr>
          <p:nvPr/>
        </p:nvCxnSpPr>
        <p:spPr>
          <a:xfrm flipV="1">
            <a:off x="7991110" y="5643909"/>
            <a:ext cx="1417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DCAE407-7E88-4261-9BC0-58D1E3CF6AD2}"/>
              </a:ext>
            </a:extLst>
          </p:cNvPr>
          <p:cNvCxnSpPr>
            <a:cxnSpLocks/>
          </p:cNvCxnSpPr>
          <p:nvPr/>
        </p:nvCxnSpPr>
        <p:spPr>
          <a:xfrm flipV="1">
            <a:off x="9417883" y="5655721"/>
            <a:ext cx="13264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E19B10E4-6084-45C7-A73A-D756F01A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842" y="5408515"/>
            <a:ext cx="1114946" cy="793236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22DEF2B-32CB-44BC-BB8B-C2DA4230CB64}"/>
              </a:ext>
            </a:extLst>
          </p:cNvPr>
          <p:cNvCxnSpPr>
            <a:cxnSpLocks/>
          </p:cNvCxnSpPr>
          <p:nvPr/>
        </p:nvCxnSpPr>
        <p:spPr>
          <a:xfrm flipH="1">
            <a:off x="6238473" y="5844067"/>
            <a:ext cx="1752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9A12BD9-71B4-485D-8E0E-2044A8AE668E}"/>
              </a:ext>
            </a:extLst>
          </p:cNvPr>
          <p:cNvCxnSpPr>
            <a:cxnSpLocks/>
          </p:cNvCxnSpPr>
          <p:nvPr/>
        </p:nvCxnSpPr>
        <p:spPr>
          <a:xfrm flipH="1">
            <a:off x="4643814" y="5945334"/>
            <a:ext cx="1504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1E68A8E-0170-4255-BCF0-BFE07D1738F5}"/>
              </a:ext>
            </a:extLst>
          </p:cNvPr>
          <p:cNvSpPr/>
          <p:nvPr/>
        </p:nvSpPr>
        <p:spPr>
          <a:xfrm>
            <a:off x="3729860" y="1013932"/>
            <a:ext cx="7498662" cy="538178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9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E228-997A-4DB6-9BA4-50DC96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 please watch this video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https://msit.microsoftstream.com/video/d8f5d281-05a8-4238-b452-dc339c378da2?list=studio</a:t>
            </a:r>
          </a:p>
        </p:txBody>
      </p:sp>
    </p:spTree>
    <p:extLst>
      <p:ext uri="{BB962C8B-B14F-4D97-AF65-F5344CB8AC3E}">
        <p14:creationId xmlns:p14="http://schemas.microsoft.com/office/powerpoint/2010/main" val="350311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3DD82-1CBF-4D3C-9BBA-D31EE268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1" y="1637403"/>
            <a:ext cx="7259901" cy="4210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8C909-9C18-428D-8CB6-F075CA38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310" y="1763265"/>
            <a:ext cx="3257891" cy="395885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29885A7-BCED-4FE4-A1B4-63F6DF38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33252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Vision AI Developer Kit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Hardware Specification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6535F23-BD9C-4E23-BC12-2C333FFA516D}"/>
              </a:ext>
            </a:extLst>
          </p:cNvPr>
          <p:cNvSpPr/>
          <p:nvPr/>
        </p:nvSpPr>
        <p:spPr>
          <a:xfrm>
            <a:off x="857389" y="480847"/>
            <a:ext cx="6883480" cy="58913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SW Architecture on actual device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75862-F226-4BD2-824E-F722350922BA}"/>
              </a:ext>
            </a:extLst>
          </p:cNvPr>
          <p:cNvSpPr/>
          <p:nvPr/>
        </p:nvSpPr>
        <p:spPr>
          <a:xfrm>
            <a:off x="1280160" y="2544253"/>
            <a:ext cx="6019137" cy="2574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OS Image (Firmware)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00214-F981-406E-AAC9-4D167352B518}"/>
              </a:ext>
            </a:extLst>
          </p:cNvPr>
          <p:cNvSpPr/>
          <p:nvPr/>
        </p:nvSpPr>
        <p:spPr>
          <a:xfrm>
            <a:off x="5057030" y="3138776"/>
            <a:ext cx="2107095" cy="309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AD3A7-EFE8-4FE9-ACF1-F68B99B2F586}"/>
              </a:ext>
            </a:extLst>
          </p:cNvPr>
          <p:cNvSpPr/>
          <p:nvPr/>
        </p:nvSpPr>
        <p:spPr>
          <a:xfrm>
            <a:off x="5057030" y="3501805"/>
            <a:ext cx="2103118" cy="121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/>
              <a:t>Configurable VAM Engines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535EF-9507-4D84-A873-07A2CA12C852}"/>
              </a:ext>
            </a:extLst>
          </p:cNvPr>
          <p:cNvSpPr/>
          <p:nvPr/>
        </p:nvSpPr>
        <p:spPr>
          <a:xfrm>
            <a:off x="4253948" y="575359"/>
            <a:ext cx="2906200" cy="17762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AI IoT Container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28B40A6-1426-447F-87A5-1C0A54931CFF}"/>
              </a:ext>
            </a:extLst>
          </p:cNvPr>
          <p:cNvSpPr/>
          <p:nvPr/>
        </p:nvSpPr>
        <p:spPr>
          <a:xfrm rot="5400000">
            <a:off x="4081943" y="2597613"/>
            <a:ext cx="859690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73BE11-B29A-45F4-81C2-85D751EBBEAE}"/>
              </a:ext>
            </a:extLst>
          </p:cNvPr>
          <p:cNvSpPr/>
          <p:nvPr/>
        </p:nvSpPr>
        <p:spPr>
          <a:xfrm rot="5400000">
            <a:off x="4882817" y="2788269"/>
            <a:ext cx="1202969" cy="195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AEFF1-121B-4720-BF81-63A32ADFB828}"/>
              </a:ext>
            </a:extLst>
          </p:cNvPr>
          <p:cNvSpPr/>
          <p:nvPr/>
        </p:nvSpPr>
        <p:spPr>
          <a:xfrm>
            <a:off x="2368161" y="3138774"/>
            <a:ext cx="2394670" cy="78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QMMF</a:t>
            </a:r>
            <a:br>
              <a:rPr lang="en-US"/>
            </a:br>
            <a:r>
              <a:rPr lang="en-US" sz="1100"/>
              <a:t>(track mgmt., overlay)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5CC7C-3378-4F3F-87F0-0454A53891E1}"/>
              </a:ext>
            </a:extLst>
          </p:cNvPr>
          <p:cNvSpPr/>
          <p:nvPr/>
        </p:nvSpPr>
        <p:spPr>
          <a:xfrm>
            <a:off x="5057029" y="4747753"/>
            <a:ext cx="2107095" cy="288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SNPE/</a:t>
            </a:r>
            <a:r>
              <a:rPr lang="en-US" err="1"/>
              <a:t>FastCV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7DD92-CC62-41A7-91F2-DA6AF9422EA9}"/>
              </a:ext>
            </a:extLst>
          </p:cNvPr>
          <p:cNvSpPr/>
          <p:nvPr/>
        </p:nvSpPr>
        <p:spPr>
          <a:xfrm>
            <a:off x="4345386" y="948686"/>
            <a:ext cx="1486041" cy="11020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Setup/Teardown </a:t>
            </a:r>
            <a:r>
              <a:rPr lang="en-US" sz="1200" dirty="0" err="1"/>
              <a:t>BizLogic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967BB-F34F-487C-90FC-A9F4A0ECC42A}"/>
              </a:ext>
            </a:extLst>
          </p:cNvPr>
          <p:cNvSpPr/>
          <p:nvPr/>
        </p:nvSpPr>
        <p:spPr>
          <a:xfrm>
            <a:off x="1351050" y="2687536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</a:t>
            </a:r>
            <a:r>
              <a:rPr lang="en-US" sz="1400" err="1"/>
              <a:t>EdgeD</a:t>
            </a:r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DCC32-7303-4875-B2D9-74CB580BAA37}"/>
              </a:ext>
            </a:extLst>
          </p:cNvPr>
          <p:cNvSpPr/>
          <p:nvPr/>
        </p:nvSpPr>
        <p:spPr>
          <a:xfrm>
            <a:off x="5034502" y="5329693"/>
            <a:ext cx="2125646" cy="42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Inferencing Hardware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17007B-2A23-4A2C-9738-A085E642A99B}"/>
              </a:ext>
            </a:extLst>
          </p:cNvPr>
          <p:cNvSpPr/>
          <p:nvPr/>
        </p:nvSpPr>
        <p:spPr>
          <a:xfrm>
            <a:off x="2368161" y="5329690"/>
            <a:ext cx="938256" cy="42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Media Devices </a:t>
            </a:r>
            <a:r>
              <a:rPr lang="en-US" sz="900"/>
              <a:t>(camera..)</a:t>
            </a:r>
            <a:endParaRPr 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791C4-BE71-46BF-B244-636DCFB838BB}"/>
              </a:ext>
            </a:extLst>
          </p:cNvPr>
          <p:cNvSpPr/>
          <p:nvPr/>
        </p:nvSpPr>
        <p:spPr>
          <a:xfrm>
            <a:off x="4253948" y="5329691"/>
            <a:ext cx="580445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Display (HDMI)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BBFD20-BD0A-4B66-9517-F55766D03C10}"/>
              </a:ext>
            </a:extLst>
          </p:cNvPr>
          <p:cNvSpPr/>
          <p:nvPr/>
        </p:nvSpPr>
        <p:spPr>
          <a:xfrm>
            <a:off x="3391896" y="5329691"/>
            <a:ext cx="761998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Network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3CAC4D-0D17-4B8B-8941-66BB4E578156}"/>
              </a:ext>
            </a:extLst>
          </p:cNvPr>
          <p:cNvSpPr/>
          <p:nvPr/>
        </p:nvSpPr>
        <p:spPr>
          <a:xfrm rot="16200000">
            <a:off x="2135420" y="4516500"/>
            <a:ext cx="1403737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 Raw Frames</a:t>
            </a:r>
            <a:endParaRPr lang="en-US" sz="105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A5014B4-36F9-42AD-AB8D-598BB669B699}"/>
              </a:ext>
            </a:extLst>
          </p:cNvPr>
          <p:cNvSpPr/>
          <p:nvPr/>
        </p:nvSpPr>
        <p:spPr>
          <a:xfrm rot="5400000">
            <a:off x="3090241" y="4516502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H.264 Track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11B0AED-2AC9-4D54-BC88-F70D292D0B67}"/>
              </a:ext>
            </a:extLst>
          </p:cNvPr>
          <p:cNvSpPr/>
          <p:nvPr/>
        </p:nvSpPr>
        <p:spPr>
          <a:xfrm rot="5400000">
            <a:off x="3806455" y="4516500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Display Track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52F30-C9F1-416B-9F06-2E224137B6C8}"/>
              </a:ext>
            </a:extLst>
          </p:cNvPr>
          <p:cNvSpPr/>
          <p:nvPr/>
        </p:nvSpPr>
        <p:spPr>
          <a:xfrm>
            <a:off x="5907157" y="1625462"/>
            <a:ext cx="1196007" cy="408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Channel RTSP Stream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D310180-AA81-49ED-9217-CEFAAEFF7D6C}"/>
              </a:ext>
            </a:extLst>
          </p:cNvPr>
          <p:cNvSpPr/>
          <p:nvPr/>
        </p:nvSpPr>
        <p:spPr>
          <a:xfrm>
            <a:off x="4397006" y="3200295"/>
            <a:ext cx="660023" cy="241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Frames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09890D-C1B7-4E8A-AB9F-C5604D2D9D55}"/>
              </a:ext>
            </a:extLst>
          </p:cNvPr>
          <p:cNvSpPr/>
          <p:nvPr/>
        </p:nvSpPr>
        <p:spPr>
          <a:xfrm>
            <a:off x="4345387" y="2079350"/>
            <a:ext cx="2757777" cy="234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Qualcomm IPC-API SDK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6C6E10-3A45-4C62-9FD1-EA606F0E3521}"/>
              </a:ext>
            </a:extLst>
          </p:cNvPr>
          <p:cNvSpPr/>
          <p:nvPr/>
        </p:nvSpPr>
        <p:spPr>
          <a:xfrm>
            <a:off x="2368161" y="2687537"/>
            <a:ext cx="4795964" cy="24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Qualcomm IPC-API Layer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EFDF1-765E-491C-BDAF-CADED7336CC0}"/>
              </a:ext>
            </a:extLst>
          </p:cNvPr>
          <p:cNvSpPr/>
          <p:nvPr/>
        </p:nvSpPr>
        <p:spPr>
          <a:xfrm>
            <a:off x="1351050" y="2101838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Agent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D469BF-9FA7-43A0-84ED-A52D0DF60F59}"/>
              </a:ext>
            </a:extLst>
          </p:cNvPr>
          <p:cNvSpPr/>
          <p:nvPr/>
        </p:nvSpPr>
        <p:spPr>
          <a:xfrm>
            <a:off x="1351050" y="1681083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2AB7EA6-F4F7-4502-96F6-F5061F5C255A}"/>
              </a:ext>
            </a:extLst>
          </p:cNvPr>
          <p:cNvSpPr/>
          <p:nvPr/>
        </p:nvSpPr>
        <p:spPr>
          <a:xfrm rot="16200000">
            <a:off x="5963698" y="3014996"/>
            <a:ext cx="212821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Inference 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5F12A1-52A7-44C5-8860-0A63075EA8C4}"/>
              </a:ext>
            </a:extLst>
          </p:cNvPr>
          <p:cNvSpPr/>
          <p:nvPr/>
        </p:nvSpPr>
        <p:spPr>
          <a:xfrm>
            <a:off x="5907156" y="948687"/>
            <a:ext cx="1185406" cy="7053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Result </a:t>
            </a:r>
            <a:r>
              <a:rPr lang="en-US" sz="1200" err="1"/>
              <a:t>BizLogic</a:t>
            </a:r>
            <a:endParaRPr lang="en-US" sz="120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D4AFCC2-3CC3-4B3D-8579-3B900BC14C85}"/>
              </a:ext>
            </a:extLst>
          </p:cNvPr>
          <p:cNvSpPr/>
          <p:nvPr/>
        </p:nvSpPr>
        <p:spPr>
          <a:xfrm>
            <a:off x="5200218" y="3808727"/>
            <a:ext cx="1820055" cy="266740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</a:t>
            </a:r>
            <a:r>
              <a:rPr lang="en-US" sz="900" dirty="0" err="1"/>
              <a:t>DLC,label,va</a:t>
            </a:r>
            <a:r>
              <a:rPr lang="en-US" sz="900" dirty="0"/>
              <a:t>-config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370090-B7E5-46E5-A310-0614C5458C6C}"/>
              </a:ext>
            </a:extLst>
          </p:cNvPr>
          <p:cNvSpPr/>
          <p:nvPr/>
        </p:nvSpPr>
        <p:spPr>
          <a:xfrm>
            <a:off x="5831428" y="4223791"/>
            <a:ext cx="65173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B76B94-478C-4DEE-9FB3-6FF18CC2B140}"/>
              </a:ext>
            </a:extLst>
          </p:cNvPr>
          <p:cNvSpPr/>
          <p:nvPr/>
        </p:nvSpPr>
        <p:spPr>
          <a:xfrm>
            <a:off x="9792704" y="4524719"/>
            <a:ext cx="231914" cy="2120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724157-13EA-4E15-BF7E-E4ED5A312F4B}"/>
              </a:ext>
            </a:extLst>
          </p:cNvPr>
          <p:cNvSpPr/>
          <p:nvPr/>
        </p:nvSpPr>
        <p:spPr>
          <a:xfrm>
            <a:off x="10032569" y="4524719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User code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C08A2-73C5-48D1-BE67-35D3FD1AF4B0}"/>
              </a:ext>
            </a:extLst>
          </p:cNvPr>
          <p:cNvSpPr/>
          <p:nvPr/>
        </p:nvSpPr>
        <p:spPr>
          <a:xfrm>
            <a:off x="9792704" y="4774442"/>
            <a:ext cx="231914" cy="212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43736B-2C1E-4930-AD59-8847FB5D44CB}"/>
              </a:ext>
            </a:extLst>
          </p:cNvPr>
          <p:cNvSpPr/>
          <p:nvPr/>
        </p:nvSpPr>
        <p:spPr>
          <a:xfrm>
            <a:off x="10032569" y="4774442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Qualcomm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E0CB5F-0F3F-49CD-854F-EFE97EF8856F}"/>
              </a:ext>
            </a:extLst>
          </p:cNvPr>
          <p:cNvSpPr/>
          <p:nvPr/>
        </p:nvSpPr>
        <p:spPr>
          <a:xfrm>
            <a:off x="9792704" y="5019390"/>
            <a:ext cx="231914" cy="2120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E05527-E078-4F94-A6FD-FF40315EA396}"/>
              </a:ext>
            </a:extLst>
          </p:cNvPr>
          <p:cNvSpPr/>
          <p:nvPr/>
        </p:nvSpPr>
        <p:spPr>
          <a:xfrm>
            <a:off x="10032569" y="5019390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IOT (MSFT)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F7D706-6156-494E-AC12-F3A2A1B3AABA}"/>
              </a:ext>
            </a:extLst>
          </p:cNvPr>
          <p:cNvSpPr/>
          <p:nvPr/>
        </p:nvSpPr>
        <p:spPr>
          <a:xfrm>
            <a:off x="9792704" y="5269113"/>
            <a:ext cx="231914" cy="2120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D3EE96-B9B2-4C3B-B9AB-F3EAD2FE9A82}"/>
              </a:ext>
            </a:extLst>
          </p:cNvPr>
          <p:cNvSpPr/>
          <p:nvPr/>
        </p:nvSpPr>
        <p:spPr>
          <a:xfrm>
            <a:off x="10032569" y="5269113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ML (MSFT)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2F867E-1701-428A-8335-C6A93D815BA3}"/>
              </a:ext>
            </a:extLst>
          </p:cNvPr>
          <p:cNvSpPr/>
          <p:nvPr/>
        </p:nvSpPr>
        <p:spPr>
          <a:xfrm>
            <a:off x="6541345" y="4223791"/>
            <a:ext cx="553918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format result</a:t>
            </a:r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2A279-F7E1-4A9C-B3E3-1C5C4CFBBAC7}"/>
              </a:ext>
            </a:extLst>
          </p:cNvPr>
          <p:cNvSpPr/>
          <p:nvPr/>
        </p:nvSpPr>
        <p:spPr>
          <a:xfrm>
            <a:off x="5182592" y="4223791"/>
            <a:ext cx="59065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prepare</a:t>
            </a:r>
            <a:br>
              <a:rPr lang="en-US" sz="900"/>
            </a:br>
            <a:r>
              <a:rPr lang="en-US" sz="900"/>
              <a:t>input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F0D16D-0D8C-4A91-8C49-B805EFF6086F}"/>
              </a:ext>
            </a:extLst>
          </p:cNvPr>
          <p:cNvSpPr/>
          <p:nvPr/>
        </p:nvSpPr>
        <p:spPr>
          <a:xfrm>
            <a:off x="4121497" y="2709179"/>
            <a:ext cx="841582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Track control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E1528D-ACBF-4811-B242-86F824D0F3C0}"/>
              </a:ext>
            </a:extLst>
          </p:cNvPr>
          <p:cNvSpPr/>
          <p:nvPr/>
        </p:nvSpPr>
        <p:spPr>
          <a:xfrm>
            <a:off x="5242053" y="2720533"/>
            <a:ext cx="1031526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Config, Model DLC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B810E13D-CF76-4109-9634-B3C419F08FB2}"/>
              </a:ext>
            </a:extLst>
          </p:cNvPr>
          <p:cNvSpPr/>
          <p:nvPr/>
        </p:nvSpPr>
        <p:spPr>
          <a:xfrm>
            <a:off x="5115608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Model DLC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831C5029-01B6-44E4-B7EC-F10C38C4B607}"/>
              </a:ext>
            </a:extLst>
          </p:cNvPr>
          <p:cNvSpPr/>
          <p:nvPr/>
        </p:nvSpPr>
        <p:spPr>
          <a:xfrm>
            <a:off x="4398405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Config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24E23B-A2D8-4618-89C6-1CC001C4038B}"/>
              </a:ext>
            </a:extLst>
          </p:cNvPr>
          <p:cNvSpPr/>
          <p:nvPr/>
        </p:nvSpPr>
        <p:spPr>
          <a:xfrm>
            <a:off x="9792704" y="5518836"/>
            <a:ext cx="231914" cy="2120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997226-1ADC-4280-8057-0EF89A9A81EF}"/>
              </a:ext>
            </a:extLst>
          </p:cNvPr>
          <p:cNvSpPr/>
          <p:nvPr/>
        </p:nvSpPr>
        <p:spPr>
          <a:xfrm>
            <a:off x="10032569" y="5518836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Altek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9B487-099F-4562-9EDD-D0915C61D5C0}"/>
              </a:ext>
            </a:extLst>
          </p:cNvPr>
          <p:cNvSpPr/>
          <p:nvPr/>
        </p:nvSpPr>
        <p:spPr>
          <a:xfrm>
            <a:off x="9791651" y="5840531"/>
            <a:ext cx="2316091" cy="6315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* NEW: a QMMF inferencing SDK </a:t>
            </a:r>
          </a:p>
          <a:p>
            <a:r>
              <a:rPr lang="en-US" sz="1200" dirty="0"/>
              <a:t>needed QCOM to maintain and publish for developers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5B538-6806-4FC1-BED3-44366FECD0B9}"/>
              </a:ext>
            </a:extLst>
          </p:cNvPr>
          <p:cNvSpPr/>
          <p:nvPr/>
        </p:nvSpPr>
        <p:spPr>
          <a:xfrm>
            <a:off x="9792704" y="4278353"/>
            <a:ext cx="231914" cy="2120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E5C219-CCE2-483C-8A4C-35DE98E7A501}"/>
              </a:ext>
            </a:extLst>
          </p:cNvPr>
          <p:cNvSpPr/>
          <p:nvPr/>
        </p:nvSpPr>
        <p:spPr>
          <a:xfrm>
            <a:off x="10032569" y="4278353"/>
            <a:ext cx="1510748" cy="2120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QMMF Inf. SDK *</a:t>
            </a:r>
          </a:p>
        </p:txBody>
      </p:sp>
      <p:sp>
        <p:nvSpPr>
          <p:cNvPr id="2" name="L-Shape 1">
            <a:extLst>
              <a:ext uri="{FF2B5EF4-FFF2-40B4-BE49-F238E27FC236}">
                <a16:creationId xmlns:a16="http://schemas.microsoft.com/office/drawing/2014/main" id="{B1862B94-4F8D-4170-BE07-69B805966C83}"/>
              </a:ext>
            </a:extLst>
          </p:cNvPr>
          <p:cNvSpPr/>
          <p:nvPr/>
        </p:nvSpPr>
        <p:spPr>
          <a:xfrm flipH="1">
            <a:off x="4178218" y="1538239"/>
            <a:ext cx="2981930" cy="835003"/>
          </a:xfrm>
          <a:prstGeom prst="corner">
            <a:avLst>
              <a:gd name="adj1" fmla="val 46028"/>
              <a:gd name="adj2" fmla="val 159193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1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E13BF-B19D-4324-9245-C5F1F34F11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53101" y="1076085"/>
            <a:ext cx="5486400" cy="542658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https://www.customvision.ai/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D7013-0DB0-48E0-9699-DA1F946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46" y="167316"/>
            <a:ext cx="11311107" cy="727478"/>
          </a:xfrm>
        </p:spPr>
        <p:txBody>
          <a:bodyPr/>
          <a:lstStyle/>
          <a:p>
            <a:r>
              <a:rPr lang="en-US" dirty="0"/>
              <a:t>Getting started with Vision AI Dev Kit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1E912-B15E-4A71-83EC-0F61B3B2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01" y="1618743"/>
            <a:ext cx="5701368" cy="1313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8FDBE-7538-42D7-89D3-DD5CC4F8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52" y="3429000"/>
            <a:ext cx="3634524" cy="149172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56C7FA-B4E5-4B03-9E83-FD80EF50A378}"/>
              </a:ext>
            </a:extLst>
          </p:cNvPr>
          <p:cNvSpPr/>
          <p:nvPr/>
        </p:nvSpPr>
        <p:spPr bwMode="auto">
          <a:xfrm>
            <a:off x="10715292" y="3381110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808173-9914-4D84-A227-9B874EC3F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392" y="3553825"/>
            <a:ext cx="932771" cy="6022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B47B36-D272-4CAE-A174-D933C2E2FEAD}"/>
              </a:ext>
            </a:extLst>
          </p:cNvPr>
          <p:cNvSpPr/>
          <p:nvPr/>
        </p:nvSpPr>
        <p:spPr>
          <a:xfrm>
            <a:off x="851275" y="1100287"/>
            <a:ext cx="250350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Tools For AI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1F535-0397-4A27-80D0-1BCD4A28C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99" y="1574498"/>
            <a:ext cx="4887384" cy="44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BB6B-6BD4-4361-AD96-6A687CB6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first Vision AI Dev Kit solution using 3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85FBD-8EF6-4CE9-85A9-606833DA546F}"/>
              </a:ext>
            </a:extLst>
          </p:cNvPr>
          <p:cNvSpPr/>
          <p:nvPr/>
        </p:nvSpPr>
        <p:spPr>
          <a:xfrm>
            <a:off x="303361" y="1231093"/>
            <a:ext cx="116919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1. Bring your images</a:t>
            </a:r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2. Retrain using transfer learning</a:t>
            </a:r>
          </a:p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3. Manage and deploy using AML and Azure IoT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6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414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A50D6CA-8ED3-4C47-8A20-BDC96BD1C925}"/>
              </a:ext>
            </a:extLst>
          </p:cNvPr>
          <p:cNvGrpSpPr/>
          <p:nvPr/>
        </p:nvGrpSpPr>
        <p:grpSpPr>
          <a:xfrm>
            <a:off x="584200" y="5623838"/>
            <a:ext cx="11025188" cy="380564"/>
            <a:chOff x="584200" y="5623838"/>
            <a:chExt cx="11025188" cy="3805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7D4262-4E4E-4815-8CE5-49761A2AF033}"/>
                </a:ext>
              </a:extLst>
            </p:cNvPr>
            <p:cNvSpPr txBox="1"/>
            <p:nvPr/>
          </p:nvSpPr>
          <p:spPr>
            <a:xfrm>
              <a:off x="821277" y="5623838"/>
              <a:ext cx="100027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specialization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E09586-6E21-4861-A37A-F2EE99451EAC}"/>
                </a:ext>
              </a:extLst>
            </p:cNvPr>
            <p:cNvSpPr txBox="1"/>
            <p:nvPr/>
          </p:nvSpPr>
          <p:spPr>
            <a:xfrm>
              <a:off x="821277" y="5865903"/>
              <a:ext cx="81432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services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CD9660-D86C-4488-8A3A-EA7031B052CB}"/>
                </a:ext>
              </a:extLst>
            </p:cNvPr>
            <p:cNvSpPr txBox="1"/>
            <p:nvPr/>
          </p:nvSpPr>
          <p:spPr>
            <a:xfrm>
              <a:off x="10382502" y="5623838"/>
              <a:ext cx="104195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form factors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9BDB0-6379-4105-BAC4-EC0054667945}"/>
                </a:ext>
              </a:extLst>
            </p:cNvPr>
            <p:cNvSpPr txBox="1"/>
            <p:nvPr/>
          </p:nvSpPr>
          <p:spPr>
            <a:xfrm>
              <a:off x="10712721" y="5865903"/>
              <a:ext cx="71173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services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0D78965-A83A-451C-8885-208D6D69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00" y="5795742"/>
              <a:ext cx="11025188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headEnd type="arrow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70439D-AB7D-49AC-9451-5B188D45DE98}"/>
                </a:ext>
              </a:extLst>
            </p:cNvPr>
            <p:cNvSpPr txBox="1"/>
            <p:nvPr/>
          </p:nvSpPr>
          <p:spPr>
            <a:xfrm>
              <a:off x="4961874" y="5623838"/>
              <a:ext cx="226825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Full spectrum of Cloud + Edge form factors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82653C-F514-4C64-B85B-46CC37D27FAA}"/>
                </a:ext>
              </a:extLst>
            </p:cNvPr>
            <p:cNvSpPr txBox="1"/>
            <p:nvPr/>
          </p:nvSpPr>
          <p:spPr>
            <a:xfrm>
              <a:off x="4711806" y="5865903"/>
              <a:ext cx="276838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Intentional and appropriate Azure Service Availability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BECCDA-23CC-4847-AC41-3206CD36FE0D}"/>
              </a:ext>
            </a:extLst>
          </p:cNvPr>
          <p:cNvGrpSpPr/>
          <p:nvPr/>
        </p:nvGrpSpPr>
        <p:grpSpPr>
          <a:xfrm>
            <a:off x="588263" y="2802395"/>
            <a:ext cx="11018520" cy="2598487"/>
            <a:chOff x="588263" y="2706349"/>
            <a:chExt cx="11018520" cy="269453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2F5C6D-1987-4637-9A8B-4DDB024D640C}"/>
                </a:ext>
              </a:extLst>
            </p:cNvPr>
            <p:cNvCxnSpPr/>
            <p:nvPr/>
          </p:nvCxnSpPr>
          <p:spPr>
            <a:xfrm>
              <a:off x="58826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5DA6D50-E722-4B9C-9CF8-DA8FD89F8B5C}"/>
                </a:ext>
              </a:extLst>
            </p:cNvPr>
            <p:cNvCxnSpPr/>
            <p:nvPr/>
          </p:nvCxnSpPr>
          <p:spPr>
            <a:xfrm>
              <a:off x="4266647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041565A-CC63-4189-9173-EEBE340F0CBD}"/>
                </a:ext>
              </a:extLst>
            </p:cNvPr>
            <p:cNvCxnSpPr/>
            <p:nvPr/>
          </p:nvCxnSpPr>
          <p:spPr>
            <a:xfrm>
              <a:off x="6091644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95FB56-C54A-496A-ADC7-A5ABF0CF2AA8}"/>
                </a:ext>
              </a:extLst>
            </p:cNvPr>
            <p:cNvCxnSpPr/>
            <p:nvPr/>
          </p:nvCxnSpPr>
          <p:spPr>
            <a:xfrm>
              <a:off x="1160678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767BA4-8362-472B-857A-16955F51A37D}"/>
                </a:ext>
              </a:extLst>
            </p:cNvPr>
            <p:cNvCxnSpPr/>
            <p:nvPr/>
          </p:nvCxnSpPr>
          <p:spPr>
            <a:xfrm>
              <a:off x="9762629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8A8B9652-393D-49AA-9F8A-B2FD790E5EA7}"/>
              </a:ext>
            </a:extLst>
          </p:cNvPr>
          <p:cNvSpPr/>
          <p:nvPr/>
        </p:nvSpPr>
        <p:spPr bwMode="auto">
          <a:xfrm>
            <a:off x="584201" y="2491290"/>
            <a:ext cx="3685946" cy="31110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+ control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CA0E13-2B99-4674-8FC9-2B5D975D7FA3}"/>
              </a:ext>
            </a:extLst>
          </p:cNvPr>
          <p:cNvSpPr/>
          <p:nvPr/>
        </p:nvSpPr>
        <p:spPr bwMode="auto">
          <a:xfrm>
            <a:off x="4266647" y="2491290"/>
            <a:ext cx="1833648" cy="31110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to interactive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417B3E-730F-4309-8B0A-5B108FD22EA3}"/>
              </a:ext>
            </a:extLst>
          </p:cNvPr>
          <p:cNvSpPr/>
          <p:nvPr/>
        </p:nvSpPr>
        <p:spPr bwMode="auto">
          <a:xfrm>
            <a:off x="6092278" y="2491290"/>
            <a:ext cx="3740874" cy="31110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Integrated platform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8677AA-393C-4C65-BB01-A5221E7362E6}"/>
              </a:ext>
            </a:extLst>
          </p:cNvPr>
          <p:cNvSpPr/>
          <p:nvPr/>
        </p:nvSpPr>
        <p:spPr>
          <a:xfrm>
            <a:off x="584204" y="1226262"/>
            <a:ext cx="1841222" cy="1265030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Content Placeholder 31" descr="A circuit board&#10;&#10;Description automatically generated">
            <a:extLst>
              <a:ext uri="{FF2B5EF4-FFF2-40B4-BE49-F238E27FC236}">
                <a16:creationId xmlns:a16="http://schemas.microsoft.com/office/drawing/2014/main" id="{708E8965-708F-42B2-A591-E32E129DC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17894" r="14524" b="3999"/>
          <a:stretch/>
        </p:blipFill>
        <p:spPr>
          <a:xfrm>
            <a:off x="584201" y="1226262"/>
            <a:ext cx="1841224" cy="12650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98A0EE9-4BAC-4933-9FC2-F2DB33E37EC3}"/>
              </a:ext>
            </a:extLst>
          </p:cNvPr>
          <p:cNvSpPr/>
          <p:nvPr/>
        </p:nvSpPr>
        <p:spPr>
          <a:xfrm>
            <a:off x="2425426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A person in a yellow room&#10;&#10;Description automatically generated">
            <a:extLst>
              <a:ext uri="{FF2B5EF4-FFF2-40B4-BE49-F238E27FC236}">
                <a16:creationId xmlns:a16="http://schemas.microsoft.com/office/drawing/2014/main" id="{C9536B75-71CD-4CAB-87DA-56FA4BE6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29" t="15769" r="3353" b="29015"/>
          <a:stretch/>
        </p:blipFill>
        <p:spPr>
          <a:xfrm>
            <a:off x="2422944" y="1226259"/>
            <a:ext cx="1833650" cy="126503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E2CC588-2D7D-4B5C-8079-E89D21BCFD09}"/>
              </a:ext>
            </a:extLst>
          </p:cNvPr>
          <p:cNvSpPr/>
          <p:nvPr/>
        </p:nvSpPr>
        <p:spPr>
          <a:xfrm>
            <a:off x="4261111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7FAB4658-4A12-4E17-90F3-4D841063F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-3084" r="17004" b="16176"/>
          <a:stretch/>
        </p:blipFill>
        <p:spPr>
          <a:xfrm>
            <a:off x="4266647" y="1226258"/>
            <a:ext cx="1833650" cy="126503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EFCD0D4-F729-47C3-9D3B-FB9A03217744}"/>
              </a:ext>
            </a:extLst>
          </p:cNvPr>
          <p:cNvSpPr/>
          <p:nvPr/>
        </p:nvSpPr>
        <p:spPr>
          <a:xfrm>
            <a:off x="6096796" y="1226256"/>
            <a:ext cx="1841222" cy="1265036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143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60" descr="A circuit board&#10;&#10;Description automatically generated">
            <a:extLst>
              <a:ext uri="{FF2B5EF4-FFF2-40B4-BE49-F238E27FC236}">
                <a16:creationId xmlns:a16="http://schemas.microsoft.com/office/drawing/2014/main" id="{DAAA01E1-5004-45F0-9124-A0FDC51709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8" t="31309" r="39392" b="27899"/>
          <a:stretch/>
        </p:blipFill>
        <p:spPr>
          <a:xfrm>
            <a:off x="6105832" y="1226257"/>
            <a:ext cx="1826650" cy="126503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7EF725E-CE29-41B3-BEBA-73ADCC59181D}"/>
              </a:ext>
            </a:extLst>
          </p:cNvPr>
          <p:cNvSpPr/>
          <p:nvPr/>
        </p:nvSpPr>
        <p:spPr>
          <a:xfrm>
            <a:off x="7932482" y="1226254"/>
            <a:ext cx="1841222" cy="1265037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270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A screen shot of a computer&#10;&#10;Description automatically generated">
            <a:extLst>
              <a:ext uri="{FF2B5EF4-FFF2-40B4-BE49-F238E27FC236}">
                <a16:creationId xmlns:a16="http://schemas.microsoft.com/office/drawing/2014/main" id="{E247493C-B7ED-4B90-83F5-C8E7833E0D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70"/>
          <a:stretch/>
        </p:blipFill>
        <p:spPr>
          <a:xfrm>
            <a:off x="8117610" y="1226256"/>
            <a:ext cx="1475371" cy="126503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CFE1EFC-F22D-4BDB-B535-5DC6241FEA8B}"/>
              </a:ext>
            </a:extLst>
          </p:cNvPr>
          <p:cNvSpPr/>
          <p:nvPr/>
        </p:nvSpPr>
        <p:spPr bwMode="auto">
          <a:xfrm>
            <a:off x="9763650" y="2491289"/>
            <a:ext cx="1850256" cy="31110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Global scale processing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9AB1FC-73E6-4949-BC45-390DDE2BBDFF}"/>
              </a:ext>
            </a:extLst>
          </p:cNvPr>
          <p:cNvSpPr/>
          <p:nvPr/>
        </p:nvSpPr>
        <p:spPr>
          <a:xfrm>
            <a:off x="9768167" y="1226254"/>
            <a:ext cx="1841221" cy="1265038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46B94A0-C1C3-43F9-A50C-EC8C676ED0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25" t="-10532" r="9133" b="-5721"/>
          <a:stretch/>
        </p:blipFill>
        <p:spPr>
          <a:xfrm>
            <a:off x="9762629" y="1226254"/>
            <a:ext cx="1846759" cy="12650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06ACB037-7856-4E10-92BA-2EE73A00B6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2138" y="457200"/>
            <a:ext cx="11017250" cy="554038"/>
          </a:xfrm>
        </p:spPr>
        <p:txBody>
          <a:bodyPr>
            <a:normAutofit fontScale="90000"/>
          </a:bodyPr>
          <a:lstStyle/>
          <a:p>
            <a:r>
              <a:rPr lang="en-US"/>
              <a:t>Azure Intelligent Edge + Cloud taxonomy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64D784-211D-4F8B-9538-A64610A23686}"/>
              </a:ext>
            </a:extLst>
          </p:cNvPr>
          <p:cNvGrpSpPr/>
          <p:nvPr/>
        </p:nvGrpSpPr>
        <p:grpSpPr>
          <a:xfrm>
            <a:off x="730204" y="2974079"/>
            <a:ext cx="3318889" cy="2330447"/>
            <a:chOff x="730204" y="2974079"/>
            <a:chExt cx="3318889" cy="2330447"/>
          </a:xfrm>
        </p:grpSpPr>
        <p:sp>
          <p:nvSpPr>
            <p:cNvPr id="67" name="Text Placeholder 15">
              <a:extLst>
                <a:ext uri="{FF2B5EF4-FFF2-40B4-BE49-F238E27FC236}">
                  <a16:creationId xmlns:a16="http://schemas.microsoft.com/office/drawing/2014/main" id="{D5FDE3BB-770D-4758-96AF-002EB3B3BBC0}"/>
                </a:ext>
              </a:extLst>
            </p:cNvPr>
            <p:cNvSpPr txBox="1">
              <a:spLocks/>
            </p:cNvSpPr>
            <p:nvPr/>
          </p:nvSpPr>
          <p:spPr>
            <a:xfrm>
              <a:off x="730204" y="2974079"/>
              <a:ext cx="153519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Microcontrollers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Sphere 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Highly-secured, connected Azure Sphere MCU running our OS 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services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Low-cost MCUs running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FreeRTOS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and our Azure Device Services</a:t>
              </a:r>
            </a:p>
          </p:txBody>
        </p:sp>
        <p:sp>
          <p:nvSpPr>
            <p:cNvPr id="83" name="Text Placeholder 15">
              <a:extLst>
                <a:ext uri="{FF2B5EF4-FFF2-40B4-BE49-F238E27FC236}">
                  <a16:creationId xmlns:a16="http://schemas.microsoft.com/office/drawing/2014/main" id="{88D91452-D560-44C3-B9A0-94C1D10A9581}"/>
                </a:ext>
              </a:extLst>
            </p:cNvPr>
            <p:cNvSpPr txBox="1">
              <a:spLocks/>
            </p:cNvSpPr>
            <p:nvPr/>
          </p:nvSpPr>
          <p:spPr>
            <a:xfrm>
              <a:off x="2568949" y="2974079"/>
              <a:ext cx="148014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IoT devices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IoT Device SDK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Industry specific sensors and devices from partners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1000+ Azure IoT certified devices and growing</a:t>
              </a:r>
            </a:p>
          </p:txBody>
        </p:sp>
      </p:grp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D08FCD2F-F96C-49A7-8F96-C4632217D440}"/>
              </a:ext>
            </a:extLst>
          </p:cNvPr>
          <p:cNvSpPr txBox="1">
            <a:spLocks/>
          </p:cNvSpPr>
          <p:nvPr/>
        </p:nvSpPr>
        <p:spPr>
          <a:xfrm>
            <a:off x="4412652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Edge devices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IoT Edge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 and manage Azure services in containers on any IoT device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AI, AzureML, Azure Stream Analytics and more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RPi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through Intel Xeon  procs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WinSvr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Linux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8936D-852F-419D-BC9B-59448C77466C}"/>
              </a:ext>
            </a:extLst>
          </p:cNvPr>
          <p:cNvGrpSpPr/>
          <p:nvPr/>
        </p:nvGrpSpPr>
        <p:grpSpPr>
          <a:xfrm>
            <a:off x="6225443" y="2974079"/>
            <a:ext cx="3322688" cy="2330441"/>
            <a:chOff x="6225443" y="2974079"/>
            <a:chExt cx="3322688" cy="2330441"/>
          </a:xfrm>
        </p:grpSpPr>
        <p:sp>
          <p:nvSpPr>
            <p:cNvPr id="86" name="Text Placeholder 15">
              <a:extLst>
                <a:ext uri="{FF2B5EF4-FFF2-40B4-BE49-F238E27FC236}">
                  <a16:creationId xmlns:a16="http://schemas.microsoft.com/office/drawing/2014/main" id="{23984A8A-D544-404F-9A9D-4671A39A9CF9}"/>
                </a:ext>
              </a:extLst>
            </p:cNvPr>
            <p:cNvSpPr txBox="1">
              <a:spLocks/>
            </p:cNvSpPr>
            <p:nvPr/>
          </p:nvSpPr>
          <p:spPr>
            <a:xfrm>
              <a:off x="6225443" y="2974079"/>
              <a:ext cx="1596681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appliances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Data Box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Box Edge: AI-Enabled, Storage and compute Azure Edge appliance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WinSvr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or Linux plus IoT Edge </a:t>
              </a:r>
            </a:p>
          </p:txBody>
        </p:sp>
        <p:sp>
          <p:nvSpPr>
            <p:cNvPr id="87" name="Text Placeholder 15">
              <a:extLst>
                <a:ext uri="{FF2B5EF4-FFF2-40B4-BE49-F238E27FC236}">
                  <a16:creationId xmlns:a16="http://schemas.microsoft.com/office/drawing/2014/main" id="{6DDB8D13-F6D9-47E0-B99D-BAA492CE275F}"/>
                </a:ext>
              </a:extLst>
            </p:cNvPr>
            <p:cNvSpPr txBox="1">
              <a:spLocks/>
            </p:cNvSpPr>
            <p:nvPr/>
          </p:nvSpPr>
          <p:spPr>
            <a:xfrm>
              <a:off x="8067987" y="2974079"/>
              <a:ext cx="1480144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cloud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Stack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Consistent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Edge and Disconnected Scenarios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Regulatory Requirements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app model on-premises</a:t>
              </a:r>
            </a:p>
          </p:txBody>
        </p:sp>
      </p:grp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4FF00D37-8973-451C-AED5-4BE3C4E4B938}"/>
              </a:ext>
            </a:extLst>
          </p:cNvPr>
          <p:cNvSpPr txBox="1">
            <a:spLocks/>
          </p:cNvSpPr>
          <p:nvPr/>
        </p:nvSpPr>
        <p:spPr>
          <a:xfrm>
            <a:off x="9880779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Hyperscale cloud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Regions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 Range Hyperscale Cloud Services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Tiered Service availability: Heroes &gt; Hubs &gt; Satellites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Open Source Based Services &amp; Tools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1B1B78-3BDA-4977-ABA6-25489A9CE3C9}"/>
              </a:ext>
            </a:extLst>
          </p:cNvPr>
          <p:cNvGrpSpPr/>
          <p:nvPr/>
        </p:nvGrpSpPr>
        <p:grpSpPr>
          <a:xfrm>
            <a:off x="584200" y="6593624"/>
            <a:ext cx="11018520" cy="137160"/>
            <a:chOff x="584200" y="6593624"/>
            <a:chExt cx="11018520" cy="137160"/>
          </a:xfrm>
        </p:grpSpPr>
        <p:sp>
          <p:nvSpPr>
            <p:cNvPr id="68" name="Footer Placeholder 2">
              <a:extLst>
                <a:ext uri="{FF2B5EF4-FFF2-40B4-BE49-F238E27FC236}">
                  <a16:creationId xmlns:a16="http://schemas.microsoft.com/office/drawing/2014/main" id="{01085E0C-BC6B-46E1-998D-E03C633D7B30}"/>
                </a:ext>
              </a:extLst>
            </p:cNvPr>
            <p:cNvSpPr txBox="1">
              <a:spLocks/>
            </p:cNvSpPr>
            <p:nvPr/>
          </p:nvSpPr>
          <p:spPr>
            <a:xfrm>
              <a:off x="584200" y="6593624"/>
              <a:ext cx="3188155" cy="137160"/>
            </a:xfrm>
            <a:prstGeom prst="rect">
              <a:avLst/>
            </a:prstGeom>
          </p:spPr>
          <p:txBody>
            <a:bodyPr lIns="0" r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Microsoft Confidential</a:t>
              </a:r>
            </a:p>
          </p:txBody>
        </p:sp>
        <p:sp>
          <p:nvSpPr>
            <p:cNvPr id="69" name="Slide Number Placeholder 3">
              <a:extLst>
                <a:ext uri="{FF2B5EF4-FFF2-40B4-BE49-F238E27FC236}">
                  <a16:creationId xmlns:a16="http://schemas.microsoft.com/office/drawing/2014/main" id="{19661298-9393-49DA-8777-EF090F60ACCC}"/>
                </a:ext>
              </a:extLst>
            </p:cNvPr>
            <p:cNvSpPr txBox="1">
              <a:spLocks/>
            </p:cNvSpPr>
            <p:nvPr/>
          </p:nvSpPr>
          <p:spPr>
            <a:xfrm>
              <a:off x="10966623" y="6593624"/>
              <a:ext cx="636097" cy="137160"/>
            </a:xfrm>
            <a:prstGeom prst="rect">
              <a:avLst/>
            </a:prstGeom>
          </p:spPr>
          <p:txBody>
            <a:bodyPr rIns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27258FFF-F925-446B-8502-81C933981705}" type="slidenum">
                <a:rPr kumimoji="0" 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</a:t>
              </a:fld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BAD80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7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48 -2.22222E-6 L -3.54167E-6 -2.22222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683 -2.22222E-6 L 3.75E-6 -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2799 -2.22222E-6 L 5E-6 -2.22222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2851 -2.22222E-6 L -3.75E-6 -2.22222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4" grpId="1"/>
      <p:bldP spid="88" grpId="0"/>
      <p:bldP spid="8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7121F3-CF92-4ABD-AB39-510B5721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8" y="289511"/>
            <a:ext cx="12096078" cy="899665"/>
          </a:xfrm>
        </p:spPr>
        <p:txBody>
          <a:bodyPr/>
          <a:lstStyle/>
          <a:p>
            <a:r>
              <a:rPr lang="en-US" sz="4400" dirty="0"/>
              <a:t>Vision AI Development kit – System Architecture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9DFC16-E409-4807-BF8E-2C350E087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 b="16470"/>
          <a:stretch/>
        </p:blipFill>
        <p:spPr>
          <a:xfrm>
            <a:off x="889844" y="1357095"/>
            <a:ext cx="10412312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2784-1AA5-204D-A09C-B5332D32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 of a Vision AI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C017A-668A-B645-89B6-4A0A657E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" y="1783453"/>
            <a:ext cx="10785755" cy="45873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C94BF2-9651-43C0-9CF9-0E6FFDF54163}"/>
              </a:ext>
            </a:extLst>
          </p:cNvPr>
          <p:cNvSpPr/>
          <p:nvPr/>
        </p:nvSpPr>
        <p:spPr bwMode="auto">
          <a:xfrm>
            <a:off x="9151963" y="468698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EB85C-EE06-4418-A4D4-CCDD6ADE04A4}"/>
              </a:ext>
            </a:extLst>
          </p:cNvPr>
          <p:cNvSpPr/>
          <p:nvPr/>
        </p:nvSpPr>
        <p:spPr bwMode="auto">
          <a:xfrm>
            <a:off x="10401300" y="184150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ABB20-6215-4962-BDA1-FB6CF2D2D074}"/>
              </a:ext>
            </a:extLst>
          </p:cNvPr>
          <p:cNvSpPr/>
          <p:nvPr/>
        </p:nvSpPr>
        <p:spPr bwMode="auto">
          <a:xfrm>
            <a:off x="9554851" y="4768935"/>
            <a:ext cx="245766" cy="352678"/>
          </a:xfrm>
          <a:prstGeom prst="rect">
            <a:avLst/>
          </a:prstGeom>
          <a:solidFill>
            <a:srgbClr val="CCE4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41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2FB17A-3B12-4BB8-BFA5-4EE950B9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4" y="0"/>
            <a:ext cx="97142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85DD4-C156-0140-8AFE-AE129FA4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The Azure ML Deployment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96203-4FDC-4AD8-BFBA-043E6AFE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52" y="3020107"/>
            <a:ext cx="490536" cy="4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22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3" y="2875907"/>
            <a:ext cx="8090057" cy="668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Ok Show me how I can use the kit?</a:t>
            </a:r>
          </a:p>
        </p:txBody>
      </p:sp>
    </p:spTree>
    <p:extLst>
      <p:ext uri="{BB962C8B-B14F-4D97-AF65-F5344CB8AC3E}">
        <p14:creationId xmlns:p14="http://schemas.microsoft.com/office/powerpoint/2010/main" val="35677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423448" y="2166330"/>
            <a:ext cx="11126222" cy="38171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How to apply vision AI for human safety compliance?</a:t>
            </a: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Workplace safety use </a:t>
            </a:r>
            <a:r>
              <a:rPr lang="en-US" dirty="0">
                <a:solidFill>
                  <a:srgbClr val="505050"/>
                </a:solidFill>
              </a:rPr>
              <a:t>c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ase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for manufacturing/hospitals/construction/others</a:t>
            </a: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 err="1">
                <a:solidFill>
                  <a:srgbClr val="505050"/>
                </a:solidFill>
              </a:rPr>
              <a:t>AI@edge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E05AD-B402-4362-AA87-EDC353D5D6B6}"/>
              </a:ext>
            </a:extLst>
          </p:cNvPr>
          <p:cNvSpPr txBox="1"/>
          <p:nvPr/>
        </p:nvSpPr>
        <p:spPr>
          <a:xfrm>
            <a:off x="490951" y="748702"/>
            <a:ext cx="1054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AI For Good</a:t>
            </a:r>
          </a:p>
        </p:txBody>
      </p:sp>
    </p:spTree>
    <p:extLst>
      <p:ext uri="{BB962C8B-B14F-4D97-AF65-F5344CB8AC3E}">
        <p14:creationId xmlns:p14="http://schemas.microsoft.com/office/powerpoint/2010/main" val="28921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4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5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7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IoT theme">
  <a:themeElements>
    <a:clrScheme name="Amp2017">
      <a:dk1>
        <a:srgbClr val="FFFFFF"/>
      </a:dk1>
      <a:lt1>
        <a:srgbClr val="EAEAEA"/>
      </a:lt1>
      <a:dk2>
        <a:srgbClr val="737373"/>
      </a:dk2>
      <a:lt2>
        <a:srgbClr val="505050"/>
      </a:lt2>
      <a:accent1>
        <a:srgbClr val="0078D7"/>
      </a:accent1>
      <a:accent2>
        <a:srgbClr val="002050"/>
      </a:accent2>
      <a:accent3>
        <a:srgbClr val="107C10"/>
      </a:accent3>
      <a:accent4>
        <a:srgbClr val="004B1C"/>
      </a:accent4>
      <a:accent5>
        <a:srgbClr val="D83B01"/>
      </a:accent5>
      <a:accent6>
        <a:srgbClr val="FFB900"/>
      </a:accent6>
      <a:hlink>
        <a:srgbClr val="FFFFFF"/>
      </a:hlink>
      <a:folHlink>
        <a:srgbClr val="505050"/>
      </a:folHlink>
    </a:clrScheme>
    <a:fontScheme name="Windows - CES 2017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AzureCompete2015-Template(05)">
  <a:themeElements>
    <a:clrScheme name="MS-Azure 2015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0078D7"/>
      </a:accent1>
      <a:accent2>
        <a:srgbClr val="00188F"/>
      </a:accent2>
      <a:accent3>
        <a:srgbClr val="002050"/>
      </a:accent3>
      <a:accent4>
        <a:srgbClr val="008272"/>
      </a:accent4>
      <a:accent5>
        <a:srgbClr val="68217A"/>
      </a:accent5>
      <a:accent6>
        <a:srgbClr val="DC3C00"/>
      </a:accent6>
      <a:hlink>
        <a:srgbClr val="0072C6"/>
      </a:hlink>
      <a:folHlink>
        <a:srgbClr val="0083E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pete Offsite Plan v1" id="{C767A3A4-91CF-453C-A407-92E8813709AA}" vid="{ADD57B72-F36B-4274-BBA3-60FDD9A4D8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51170974A38E4E9E51BB731ADC202D" ma:contentTypeVersion="10" ma:contentTypeDescription="Create a new document." ma:contentTypeScope="" ma:versionID="e0fc04ee9e4947365b147f78daf9da46">
  <xsd:schema xmlns:xsd="http://www.w3.org/2001/XMLSchema" xmlns:xs="http://www.w3.org/2001/XMLSchema" xmlns:p="http://schemas.microsoft.com/office/2006/metadata/properties" xmlns:ns2="8614681c-b596-41ef-b807-8f708cdb3ade" xmlns:ns3="4c39d68a-ba94-42be-96e4-d9e1e3d26ec0" targetNamespace="http://schemas.microsoft.com/office/2006/metadata/properties" ma:root="true" ma:fieldsID="e18ebe48ecceb2247ce5817eff5068cd" ns2:_="" ns3:_="">
    <xsd:import namespace="8614681c-b596-41ef-b807-8f708cdb3ade"/>
    <xsd:import namespace="4c39d68a-ba94-42be-96e4-d9e1e3d26e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4681c-b596-41ef-b807-8f708cdb3a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9d68a-ba94-42be-96e4-d9e1e3d26e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F6CED4-B77E-4A10-8F66-88131D297A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14681c-b596-41ef-b807-8f708cdb3ade"/>
    <ds:schemaRef ds:uri="4c39d68a-ba94-42be-96e4-d9e1e3d26e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4c39d68a-ba94-42be-96e4-d9e1e3d26ec0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614681c-b596-41ef-b807-8f708cdb3ad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1535</Words>
  <Application>Microsoft Office PowerPoint</Application>
  <PresentationFormat>Widescreen</PresentationFormat>
  <Paragraphs>232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5-50109_Microsoft_Light_Template</vt:lpstr>
      <vt:lpstr>1_5-50111_Build 2017_LIGHT GRAY TEMPLATE</vt:lpstr>
      <vt:lpstr>1_Office Theme</vt:lpstr>
      <vt:lpstr>1_WHITE TEMPLATE</vt:lpstr>
      <vt:lpstr>2_Office Theme</vt:lpstr>
      <vt:lpstr>IoT theme</vt:lpstr>
      <vt:lpstr>1_AzureCompete2015-Template(05)</vt:lpstr>
      <vt:lpstr>AI For Good  Building Vision Edge solution with Vision AI Dev kit with Custom Vision</vt:lpstr>
      <vt:lpstr>Why Vision AI Dev Kit?</vt:lpstr>
      <vt:lpstr>Vision AI Developer Kit  Hardware Specification </vt:lpstr>
      <vt:lpstr>Azure Intelligent Edge + Cloud taxonomy</vt:lpstr>
      <vt:lpstr>Vision AI Development kit – System Architecture</vt:lpstr>
      <vt:lpstr>The components of a Vision AI application</vt:lpstr>
      <vt:lpstr>The Azure ML Deployment Pipeline</vt:lpstr>
      <vt:lpstr>PowerPoint Presentation</vt:lpstr>
      <vt:lpstr>PowerPoint Presentation</vt:lpstr>
      <vt:lpstr>Why?</vt:lpstr>
      <vt:lpstr>PowerPoint Presentation</vt:lpstr>
      <vt:lpstr>PowerPoint Presentation</vt:lpstr>
      <vt:lpstr>Custom Vision Model</vt:lpstr>
      <vt:lpstr>IoT Edge Modules Running in Vision AI Kit</vt:lpstr>
      <vt:lpstr>What Objects are detected?</vt:lpstr>
      <vt:lpstr>Watch Model Performance</vt:lpstr>
      <vt:lpstr>Camera Tagging Module</vt:lpstr>
      <vt:lpstr>What’s Next</vt:lpstr>
      <vt:lpstr>Customers </vt:lpstr>
      <vt:lpstr>Customer Interested</vt:lpstr>
      <vt:lpstr>Vision AI Dev Kit A connected camera reference solution </vt:lpstr>
      <vt:lpstr>Questions ???</vt:lpstr>
      <vt:lpstr>THANKS!!</vt:lpstr>
      <vt:lpstr>Ok you got a model now you need to understand how it works on ai camera… </vt:lpstr>
      <vt:lpstr>Ok you got a model then what ?? </vt:lpstr>
      <vt:lpstr>Ai camera working </vt:lpstr>
      <vt:lpstr>How the to iterate with models or va-config faster….</vt:lpstr>
      <vt:lpstr>How Ipc Webserver work to get inferencing out </vt:lpstr>
      <vt:lpstr>Prerequisite please watch this video   https://msit.microsoftstream.com/video/d8f5d281-05a8-4238-b452-dc339c378da2?list=studio</vt:lpstr>
      <vt:lpstr>PowerPoint Presentation</vt:lpstr>
      <vt:lpstr>Getting started with Vision AI Dev Kit </vt:lpstr>
      <vt:lpstr>Build your first Vision AI Dev Kit solution using 3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Good  Building Vision Edge solution with Vision AI Dev kit</dc:title>
  <dc:creator>Balamurugan Balakreshnan</dc:creator>
  <cp:lastModifiedBy>Balamurugan Balakreshnan</cp:lastModifiedBy>
  <cp:revision>22</cp:revision>
  <dcterms:created xsi:type="dcterms:W3CDTF">2019-09-12T16:33:17Z</dcterms:created>
  <dcterms:modified xsi:type="dcterms:W3CDTF">2020-01-31T20:33:35Z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babal@microsoft.com</vt:lpwstr>
  </property>
  <property fmtid="{D5CDD505-2E9C-101B-9397-08002B2CF9AE}" pid="5" name="MSIP_Label_f42aa342-8706-4288-bd11-ebb85995028c_SetDate">
    <vt:lpwstr>2019-09-12T16:33:50.2938442Z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7c1764ac-d8dd-403d-ba31-1eb786cc124d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